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Barlow Semi Condensed" panose="00000506000000000000" pitchFamily="2" charset="0"/>
      <p:regular r:id="rId35"/>
      <p:bold r:id="rId36"/>
      <p:italic r:id="rId37"/>
      <p:boldItalic r:id="rId38"/>
    </p:embeddedFont>
    <p:embeddedFont>
      <p:font typeface="Barlow Semi Condensed Light" panose="00000406000000000000" pitchFamily="2" charset="0"/>
      <p:regular r:id="rId39"/>
      <p:italic r:id="rId40"/>
    </p:embeddedFont>
    <p:embeddedFont>
      <p:font typeface="Bebas Neue" panose="020B0606020202050201" pitchFamily="34" charset="0"/>
      <p:regular r:id="rId41"/>
    </p:embeddedFont>
    <p:embeddedFont>
      <p:font typeface="Fjalla One" panose="02000506040000020004" pitchFamily="2" charset="0"/>
      <p:regular r:id="rId42"/>
    </p:embeddedFont>
    <p:embeddedFont>
      <p:font typeface="Nunito Light" pitchFamily="2" charset="0"/>
      <p:regular r:id="rId43"/>
      <p:italic r:id="rId44"/>
    </p:embeddedFont>
    <p:embeddedFont>
      <p:font typeface="Roboto" panose="02000000000000000000" pitchFamily="2" charset="0"/>
      <p:regular r:id="rId45"/>
      <p:bold r:id="rId46"/>
      <p:italic r:id="rId47"/>
      <p:boldItalic r:id="rId48"/>
    </p:embeddedFont>
    <p:embeddedFont>
      <p:font typeface="Staatliches" pitchFamily="2"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7a642308db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7a642308d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7a642308db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7a642308db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72b0d466c7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72b0d466c7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Looking at individual variables,</a:t>
            </a:r>
            <a:endParaRPr sz="120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Dataset is balanced, since presence of cardiovascular disease is roughly equal</a:t>
            </a:r>
            <a:endParaRPr sz="120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For certain variables, such as presence of smoking, presence of alcohol consumption, the datasets are disproportionate and might not be sufficient to withold bias. Data also not necessarily precise, with just presence of smoking vs presence of alcohol consumption, and not frequency of smoking and frequency of alcohol consumption, but data is already disproportionate for these factors so frequency</a:t>
            </a:r>
            <a:endParaRPr sz="120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Categorical variables naturally have dissonance between values because they are interpreted as integers</a:t>
            </a:r>
            <a:endParaRPr sz="120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Effect of Age on Presence of Cardiovascular disease</a:t>
            </a:r>
            <a:endParaRPr sz="1200">
              <a:solidFill>
                <a:srgbClr val="212121"/>
              </a:solidFill>
              <a:latin typeface="Roboto"/>
              <a:ea typeface="Roboto"/>
              <a:cs typeface="Roboto"/>
              <a:sym typeface="Roboto"/>
            </a:endParaRPr>
          </a:p>
          <a:p>
            <a:pPr marL="0" lvl="0" indent="0" algn="l" rtl="0">
              <a:spcBef>
                <a:spcPts val="5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200" b="1">
                <a:solidFill>
                  <a:srgbClr val="212121"/>
                </a:solidFill>
                <a:highlight>
                  <a:srgbClr val="FFFFFF"/>
                </a:highlight>
                <a:latin typeface="Roboto"/>
                <a:ea typeface="Roboto"/>
                <a:cs typeface="Roboto"/>
                <a:sym typeface="Roboto"/>
              </a:rPr>
              <a:t>What is the correlation between variables?</a:t>
            </a:r>
            <a:endParaRPr sz="120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As observed from the correlation matrix, the factors with the highest correlation with presence of cardiovascular disease are (ranked)</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Diatolic blood pressure (ap_lo) : 0.33</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Age : 0.24</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Cholesterol : 0.22</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BMI: 0.19</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Weight: 0.18</a:t>
            </a:r>
            <a:endParaRPr sz="1200">
              <a:solidFill>
                <a:srgbClr val="212121"/>
              </a:solidFill>
              <a:highlight>
                <a:srgbClr val="FFFFFF"/>
              </a:highlight>
              <a:latin typeface="Roboto"/>
              <a:ea typeface="Roboto"/>
              <a:cs typeface="Roboto"/>
              <a:sym typeface="Roboto"/>
            </a:endParaRPr>
          </a:p>
          <a:p>
            <a:pPr marL="76200" marR="38100" lvl="0" indent="0" algn="l" rtl="0">
              <a:lnSpc>
                <a:spcPct val="160000"/>
              </a:lnSpc>
              <a:spcBef>
                <a:spcPts val="1200"/>
              </a:spcBef>
              <a:spcAft>
                <a:spcPts val="0"/>
              </a:spcAft>
              <a:buNone/>
            </a:pPr>
            <a:r>
              <a:rPr lang="en" sz="1200" b="1">
                <a:solidFill>
                  <a:srgbClr val="212121"/>
                </a:solidFill>
                <a:latin typeface="Roboto"/>
                <a:ea typeface="Roboto"/>
                <a:cs typeface="Roboto"/>
                <a:sym typeface="Roboto"/>
              </a:rPr>
              <a:t>Predicting if a person has cardiovascular disease</a:t>
            </a:r>
            <a:endParaRPr sz="1200" b="1">
              <a:solidFill>
                <a:srgbClr val="212121"/>
              </a:solidFill>
              <a:latin typeface="Roboto"/>
              <a:ea typeface="Roboto"/>
              <a:cs typeface="Roboto"/>
              <a:sym typeface="Roboto"/>
            </a:endParaRPr>
          </a:p>
          <a:p>
            <a:pPr marL="0" lvl="0" indent="0" algn="l" rtl="0">
              <a:lnSpc>
                <a:spcPct val="115000"/>
              </a:lnSpc>
              <a:spcBef>
                <a:spcPts val="500"/>
              </a:spcBef>
              <a:spcAft>
                <a:spcPts val="0"/>
              </a:spcAft>
              <a:buNone/>
            </a:pPr>
            <a:endParaRPr sz="1200" b="1">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None/>
            </a:pPr>
            <a:r>
              <a:rPr lang="en" sz="1200">
                <a:solidFill>
                  <a:srgbClr val="212121"/>
                </a:solidFill>
                <a:latin typeface="Roboto"/>
                <a:ea typeface="Roboto"/>
                <a:cs typeface="Roboto"/>
                <a:sym typeface="Roboto"/>
              </a:rPr>
              <a:t>Maybe try Random Forest and Naïve Bayesian models, checking later</a:t>
            </a:r>
            <a:endParaRPr sz="1200">
              <a:solidFill>
                <a:srgbClr val="212121"/>
              </a:solidFill>
              <a:latin typeface="Roboto"/>
              <a:ea typeface="Roboto"/>
              <a:cs typeface="Roboto"/>
              <a:sym typeface="Roboto"/>
            </a:endParaRPr>
          </a:p>
          <a:p>
            <a:pPr marL="0" lvl="0" indent="0" algn="l" rtl="0">
              <a:lnSpc>
                <a:spcPct val="115000"/>
              </a:lnSpc>
              <a:spcBef>
                <a:spcPts val="500"/>
              </a:spcBef>
              <a:spcAft>
                <a:spcPts val="0"/>
              </a:spcAft>
              <a:buNone/>
            </a:pP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None/>
            </a:pPr>
            <a:r>
              <a:rPr lang="en" sz="1200">
                <a:solidFill>
                  <a:srgbClr val="212121"/>
                </a:solidFill>
                <a:latin typeface="Roboto"/>
                <a:ea typeface="Roboto"/>
                <a:cs typeface="Roboto"/>
                <a:sym typeface="Roboto"/>
              </a:rPr>
              <a:t>Afterthought: Note that for diseases, it is ideal to minimize false negatives and error in predictions. Checking that data is balanced, we can use f1 score, but to minimize false negatives, looking at recall is better</a:t>
            </a:r>
            <a:endParaRPr sz="1200">
              <a:solidFill>
                <a:srgbClr val="212121"/>
              </a:solidFill>
              <a:latin typeface="Roboto"/>
              <a:ea typeface="Roboto"/>
              <a:cs typeface="Roboto"/>
              <a:sym typeface="Roboto"/>
            </a:endParaRPr>
          </a:p>
          <a:p>
            <a:pPr marL="0" lvl="0" indent="0" algn="l" rtl="0">
              <a:spcBef>
                <a:spcPts val="500"/>
              </a:spcBef>
              <a:spcAft>
                <a:spcPts val="0"/>
              </a:spcAft>
              <a:buNone/>
            </a:pPr>
            <a:endParaRPr sz="1200" b="1">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7a642308db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7a642308db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7a642308db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7a642308db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7a642308db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7a642308db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KDE plots are more distinguishable the more the different plots differ from each other, overlap means no observable correlation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a642308db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7a642308db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7a642308db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7a642308d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7a642308db_1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7a642308db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72b0d466c7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72b0d466c7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rgbClr val="212121"/>
                </a:solidFill>
                <a:highlight>
                  <a:srgbClr val="FFFFFF"/>
                </a:highlight>
                <a:latin typeface="Roboto"/>
                <a:ea typeface="Roboto"/>
                <a:cs typeface="Roboto"/>
                <a:sym typeface="Roboto"/>
              </a:rPr>
              <a:t>We would now look to predict whether someone has cardiovascular disease through classification tree AI model. </a:t>
            </a:r>
            <a:endParaRPr sz="11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150">
                <a:solidFill>
                  <a:srgbClr val="212121"/>
                </a:solidFill>
                <a:highlight>
                  <a:srgbClr val="FFFFFF"/>
                </a:highlight>
                <a:latin typeface="Roboto"/>
                <a:ea typeface="Roboto"/>
                <a:cs typeface="Roboto"/>
                <a:sym typeface="Roboto"/>
              </a:rPr>
              <a:t>First, we would use classification tree on the analysed top predictor.</a:t>
            </a:r>
            <a:endParaRPr sz="11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b="1">
                <a:solidFill>
                  <a:srgbClr val="212121"/>
                </a:solidFill>
                <a:highlight>
                  <a:srgbClr val="FFFFFF"/>
                </a:highlight>
                <a:latin typeface="Roboto"/>
                <a:ea typeface="Roboto"/>
                <a:cs typeface="Roboto"/>
                <a:sym typeface="Roboto"/>
              </a:rPr>
              <a:t>Top Predictor (Blood pressure level)</a:t>
            </a:r>
            <a:endParaRPr sz="1250" b="1">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a:solidFill>
                  <a:srgbClr val="212121"/>
                </a:solidFill>
                <a:highlight>
                  <a:srgbClr val="FFFFFF"/>
                </a:highlight>
                <a:latin typeface="Roboto"/>
                <a:ea typeface="Roboto"/>
                <a:cs typeface="Roboto"/>
                <a:sym typeface="Roboto"/>
              </a:rPr>
              <a:t>Using blood pressure level we modeled a uni-variate tree model with a classification accuracy of 0.7102</a:t>
            </a:r>
            <a:endParaRPr sz="12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b="1">
                <a:solidFill>
                  <a:srgbClr val="212121"/>
                </a:solidFill>
                <a:highlight>
                  <a:srgbClr val="FFFFFF"/>
                </a:highlight>
                <a:latin typeface="Roboto"/>
                <a:ea typeface="Roboto"/>
                <a:cs typeface="Roboto"/>
                <a:sym typeface="Roboto"/>
              </a:rPr>
              <a:t>2nd Predictor (Diatolic blood pressure ap_lo)</a:t>
            </a:r>
            <a:endParaRPr sz="1250" b="1">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a:solidFill>
                  <a:srgbClr val="212121"/>
                </a:solidFill>
                <a:highlight>
                  <a:srgbClr val="FFFFFF"/>
                </a:highlight>
                <a:latin typeface="Roboto"/>
                <a:ea typeface="Roboto"/>
                <a:cs typeface="Roboto"/>
                <a:sym typeface="Roboto"/>
              </a:rPr>
              <a:t>Uni-variate tree model has a classification accuracy of 0.6478</a:t>
            </a:r>
            <a:endParaRPr sz="12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sz="12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a:solidFill>
                  <a:srgbClr val="212121"/>
                </a:solidFill>
                <a:highlight>
                  <a:srgbClr val="FFFFFF"/>
                </a:highlight>
                <a:latin typeface="Roboto"/>
                <a:ea typeface="Roboto"/>
                <a:cs typeface="Roboto"/>
                <a:sym typeface="Roboto"/>
              </a:rPr>
              <a:t>The best uni-variate model would be using the variable that has the highest correlation matrix to the cardio variable.</a:t>
            </a:r>
            <a:endParaRPr sz="12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a:solidFill>
                  <a:srgbClr val="212121"/>
                </a:solidFill>
                <a:highlight>
                  <a:srgbClr val="FFFFFF"/>
                </a:highlight>
                <a:latin typeface="Roboto"/>
                <a:ea typeface="Roboto"/>
                <a:cs typeface="Roboto"/>
                <a:sym typeface="Roboto"/>
              </a:rPr>
              <a:t>However, we can still make the tree classification AI model more accurate by using muti-variable</a:t>
            </a:r>
            <a:endParaRPr sz="12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b="1">
                <a:solidFill>
                  <a:srgbClr val="212121"/>
                </a:solidFill>
                <a:highlight>
                  <a:srgbClr val="FFFFFF"/>
                </a:highlight>
                <a:latin typeface="Roboto"/>
                <a:ea typeface="Roboto"/>
                <a:cs typeface="Roboto"/>
                <a:sym typeface="Roboto"/>
              </a:rPr>
              <a:t>Multi-Variate Classification Tree</a:t>
            </a:r>
            <a:r>
              <a:rPr lang="en" sz="1250">
                <a:solidFill>
                  <a:srgbClr val="212121"/>
                </a:solidFill>
                <a:highlight>
                  <a:srgbClr val="FFFFFF"/>
                </a:highlight>
                <a:latin typeface="Roboto"/>
                <a:ea typeface="Roboto"/>
                <a:cs typeface="Roboto"/>
                <a:sym typeface="Roboto"/>
              </a:rPr>
              <a:t> </a:t>
            </a:r>
            <a:r>
              <a:rPr lang="en" sz="1250" b="1">
                <a:solidFill>
                  <a:srgbClr val="212121"/>
                </a:solidFill>
                <a:highlight>
                  <a:srgbClr val="FFFFFF"/>
                </a:highlight>
                <a:latin typeface="Roboto"/>
                <a:ea typeface="Roboto"/>
                <a:cs typeface="Roboto"/>
                <a:sym typeface="Roboto"/>
              </a:rPr>
              <a:t>(Variables larger than 0.05 correlation)</a:t>
            </a:r>
            <a:endParaRPr sz="1250" b="1">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a:solidFill>
                  <a:srgbClr val="212121"/>
                </a:solidFill>
                <a:highlight>
                  <a:srgbClr val="FFFFFF"/>
                </a:highlight>
                <a:latin typeface="Roboto"/>
                <a:ea typeface="Roboto"/>
                <a:cs typeface="Roboto"/>
                <a:sym typeface="Roboto"/>
              </a:rPr>
              <a:t>Age, Ap-hi, Ap-lo, cholesterol, glucose, bmi, blood pressure </a:t>
            </a:r>
            <a:endParaRPr sz="12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a:solidFill>
                  <a:srgbClr val="212121"/>
                </a:solidFill>
                <a:highlight>
                  <a:srgbClr val="FFFFFF"/>
                </a:highlight>
                <a:latin typeface="Roboto"/>
                <a:ea typeface="Roboto"/>
                <a:cs typeface="Roboto"/>
                <a:sym typeface="Roboto"/>
              </a:rPr>
              <a:t>The multi-variate model has a classification accuracy of 0.7277</a:t>
            </a:r>
            <a:endParaRPr sz="12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b="1">
                <a:solidFill>
                  <a:srgbClr val="212121"/>
                </a:solidFill>
                <a:highlight>
                  <a:schemeClr val="lt1"/>
                </a:highlight>
                <a:latin typeface="Roboto"/>
                <a:ea typeface="Roboto"/>
                <a:cs typeface="Roboto"/>
                <a:sym typeface="Roboto"/>
              </a:rPr>
              <a:t>Multi-Variate Classification Tree</a:t>
            </a:r>
            <a:r>
              <a:rPr lang="en" sz="1250">
                <a:solidFill>
                  <a:srgbClr val="212121"/>
                </a:solidFill>
                <a:highlight>
                  <a:schemeClr val="lt1"/>
                </a:highlight>
                <a:latin typeface="Roboto"/>
                <a:ea typeface="Roboto"/>
                <a:cs typeface="Roboto"/>
                <a:sym typeface="Roboto"/>
              </a:rPr>
              <a:t> </a:t>
            </a:r>
            <a:r>
              <a:rPr lang="en" sz="1250" b="1">
                <a:solidFill>
                  <a:srgbClr val="212121"/>
                </a:solidFill>
                <a:highlight>
                  <a:schemeClr val="lt1"/>
                </a:highlight>
                <a:latin typeface="Roboto"/>
                <a:ea typeface="Roboto"/>
                <a:cs typeface="Roboto"/>
                <a:sym typeface="Roboto"/>
              </a:rPr>
              <a:t>(All variables)</a:t>
            </a:r>
            <a:endParaRPr sz="1250" b="1">
              <a:solidFill>
                <a:srgbClr val="212121"/>
              </a:solidFill>
              <a:highlight>
                <a:schemeClr val="lt1"/>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50">
                <a:solidFill>
                  <a:srgbClr val="212121"/>
                </a:solidFill>
                <a:highlight>
                  <a:schemeClr val="lt1"/>
                </a:highlight>
                <a:latin typeface="Roboto"/>
                <a:ea typeface="Roboto"/>
                <a:cs typeface="Roboto"/>
                <a:sym typeface="Roboto"/>
              </a:rPr>
              <a:t>Classification accuracy of 0.7228</a:t>
            </a:r>
            <a:endParaRPr sz="1250">
              <a:solidFill>
                <a:srgbClr val="212121"/>
              </a:solidFill>
              <a:highlight>
                <a:schemeClr val="lt1"/>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sz="1250">
              <a:solidFill>
                <a:srgbClr val="212121"/>
              </a:solidFill>
              <a:highlight>
                <a:schemeClr val="lt1"/>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sz="1250">
              <a:solidFill>
                <a:srgbClr val="212121"/>
              </a:solidFill>
              <a:highlight>
                <a:schemeClr val="lt1"/>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sz="125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endParaRPr sz="125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72b0d466c7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72b0d466c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7a4b8ec75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7a4b8ec75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7a642308d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7a642308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a4b8ec753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7a4b8ec75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7a642308d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7a642308d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7a4b8ec75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7a4b8ec75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Dummy classifier model makes predictions without trying to find patterns in the data.</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This model will be used as a baseline model that we can compare our other models (Decision Tree, Random Forest &amp; K-Nearest Neighbours)</a:t>
            </a:r>
            <a:endParaRPr sz="1200">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72b0d466c7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72b0d466c7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ur group decided to use Random Forest and KNN algorithm to predict the presence of cardiovascular diseases, and evaluate which is the superior algorithm.</a:t>
            </a:r>
            <a:endParaRPr sz="120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Base on the Correlation matrix generated in the Exploratory Analysis, our group have decided to drop id, gender, height, ap_hi, smoke, alco &amp; active due to correlation with cardio &lt; 0.05 in the Correlation matrix.</a:t>
            </a: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Our group also dropped weight &amp; weight_category due to BMI (calculated from Height &amp; Weight) having a higher correlation instead</a:t>
            </a: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Hence the factors taken into consideration: age, ap_lo, cholesterol,gluc, blood_pressure_level &amp; bmi</a:t>
            </a:r>
            <a:endParaRPr sz="1200">
              <a:solidFill>
                <a:srgbClr val="212121"/>
              </a:solidFill>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7a4b8ec75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7a4b8ec75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a642308db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7a642308db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ur group decided to use Random Forest and KNN algorithm to predict the presence of cardiovascular diseases, and evaluate which is the superior algorithm.</a:t>
            </a:r>
            <a:endParaRPr sz="120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Base on the Correlation matrix generated in the Exploratory Analysis, our group have decided to drop id, gender, height, ap_hi, smoke, alco &amp; active due to correlation with cardio &lt; 0.05 in the Correlation matrix.</a:t>
            </a: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Our group also dropped weight &amp; weight_category due to BMI (calculated from Height &amp; Weight) having a higher correlation instead</a:t>
            </a:r>
            <a:endParaRPr sz="1200">
              <a:solidFill>
                <a:srgbClr val="212121"/>
              </a:solidFill>
              <a:latin typeface="Roboto"/>
              <a:ea typeface="Roboto"/>
              <a:cs typeface="Roboto"/>
              <a:sym typeface="Roboto"/>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Hence the factors taken into consideration: age, ap_lo, cholesterol,gluc, blood_pressure_level &amp; bmi</a:t>
            </a:r>
            <a:endParaRPr sz="1200">
              <a:solidFill>
                <a:srgbClr val="212121"/>
              </a:solidFill>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7a4b8ec75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7a4b8ec75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7a4b8ec75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7a4b8ec75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72b0d466c7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72b0d466c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7a4b8ec75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7a4b8ec75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92929"/>
                </a:solidFill>
              </a:rPr>
              <a:t>It is perhaps more practical &amp; valuable to prioritize reducing False negatives and increasing the True positive rate, in order to identify more potential patients correctly to seek treatment early and save more lives. Hence from this </a:t>
            </a:r>
            <a:r>
              <a:rPr lang="en" sz="1200" b="1" u="sng">
                <a:solidFill>
                  <a:srgbClr val="292929"/>
                </a:solidFill>
              </a:rPr>
              <a:t>screenshot</a:t>
            </a:r>
            <a:r>
              <a:rPr lang="en" sz="1200">
                <a:solidFill>
                  <a:srgbClr val="292929"/>
                </a:solidFill>
              </a:rPr>
              <a:t>, the RF model is superior with a higher </a:t>
            </a:r>
            <a:r>
              <a:rPr lang="en" sz="1200" b="1" u="sng">
                <a:solidFill>
                  <a:srgbClr val="292929"/>
                </a:solidFill>
              </a:rPr>
              <a:t>True positive rate of 0.65773 compared to KNN’s 0.65612</a:t>
            </a:r>
            <a:endParaRPr sz="1200" b="1" u="sng">
              <a:solidFill>
                <a:srgbClr val="292929"/>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2b0d466c7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72b0d466c7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7b45cb1aa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7b45cb1aa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72b0d466c7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72b0d466c7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7693a72a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7693a72a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72b0d466c7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72b0d466c7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200">
                <a:solidFill>
                  <a:srgbClr val="212121"/>
                </a:solidFill>
                <a:highlight>
                  <a:schemeClr val="lt1"/>
                </a:highlight>
                <a:latin typeface="Roboto"/>
                <a:ea typeface="Roboto"/>
                <a:cs typeface="Roboto"/>
                <a:sym typeface="Roboto"/>
              </a:rPr>
              <a:t>Height and weight in isolation are not very useful factors, so combining them into BMI would be more useful</a:t>
            </a:r>
            <a:endParaRPr sz="1200">
              <a:solidFill>
                <a:srgbClr val="212121"/>
              </a:solidFill>
              <a:highlight>
                <a:schemeClr val="lt1"/>
              </a:highlight>
              <a:latin typeface="Roboto"/>
              <a:ea typeface="Roboto"/>
              <a:cs typeface="Roboto"/>
              <a:sym typeface="Roboto"/>
            </a:endParaRPr>
          </a:p>
          <a:p>
            <a:pPr marL="0" lvl="0" indent="0" algn="l" rtl="0">
              <a:lnSpc>
                <a:spcPct val="135714"/>
              </a:lnSpc>
              <a:spcBef>
                <a:spcPts val="0"/>
              </a:spcBef>
              <a:spcAft>
                <a:spcPts val="0"/>
              </a:spcAft>
              <a:buClr>
                <a:schemeClr val="dk1"/>
              </a:buClr>
              <a:buSzPts val="1100"/>
              <a:buFont typeface="Arial"/>
              <a:buNone/>
            </a:pPr>
            <a:endParaRPr sz="1200">
              <a:solidFill>
                <a:srgbClr val="212121"/>
              </a:solidFill>
              <a:highlight>
                <a:schemeClr val="lt1"/>
              </a:highlight>
              <a:latin typeface="Roboto"/>
              <a:ea typeface="Roboto"/>
              <a:cs typeface="Roboto"/>
              <a:sym typeface="Roboto"/>
            </a:endParaRPr>
          </a:p>
          <a:p>
            <a:pPr marL="0" lvl="0" indent="0" algn="l" rtl="0">
              <a:lnSpc>
                <a:spcPct val="135714"/>
              </a:lnSpc>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Systolic and diatolic blood pressure are indicators of blood pressure, which can be separated into normal, higher than normal, Stage 1 Hypertension and Stage 2 Hypertension</a:t>
            </a:r>
            <a:endParaRPr sz="1200">
              <a:solidFill>
                <a:srgbClr val="212121"/>
              </a:solidFill>
              <a:highlight>
                <a:schemeClr val="lt1"/>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7a642308db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7a642308d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at whether classes are imbalanced, most important thing to start with is the original value we want to predict, cardio diseases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7a642308db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7a642308db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#defining bmi</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#adding bmi into dataframe</a:t>
            </a:r>
            <a:endParaRPr sz="1050">
              <a:solidFill>
                <a:srgbClr val="008000"/>
              </a:solidFill>
              <a:highlight>
                <a:srgbClr val="FFFFFE"/>
              </a:highlight>
              <a:latin typeface="Courier New"/>
              <a:ea typeface="Courier New"/>
              <a:cs typeface="Courier New"/>
              <a:sym typeface="Courier New"/>
            </a:endParaRPr>
          </a:p>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Gender should be a category, with 1 = women, 2 = men</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Cholesterol should be a category, with 1: normal, 2: above normal, 3: well above normal</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Glucose should be a category, with 1: normal, 2: above normal, 3: well above normal</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Smoking, alcohol use, active lifestyle and presence of cardiovascular disease should all be categories</a:t>
            </a:r>
            <a:endParaRPr sz="1200">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7a642308d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7a642308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50" y="952551"/>
            <a:ext cx="3806400" cy="26061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728170"/>
            <a:ext cx="380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1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10800000">
            <a:off x="8101800" y="-11"/>
            <a:ext cx="657925" cy="749044"/>
            <a:chOff x="4906731" y="4362161"/>
            <a:chExt cx="209157" cy="238132"/>
          </a:xfrm>
        </p:grpSpPr>
        <p:sp>
          <p:nvSpPr>
            <p:cNvPr id="12" name="Google Shape;12;p2"/>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15;p2"/>
          <p:cNvCxnSpPr/>
          <p:nvPr/>
        </p:nvCxnSpPr>
        <p:spPr>
          <a:xfrm>
            <a:off x="723400" y="4607441"/>
            <a:ext cx="7707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2091450" y="1337788"/>
            <a:ext cx="49611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2091450" y="3308613"/>
            <a:ext cx="49611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13"/>
          <p:cNvSpPr txBox="1">
            <a:spLocks noGrp="1"/>
          </p:cNvSpPr>
          <p:nvPr>
            <p:ph type="title" idx="2"/>
          </p:nvPr>
        </p:nvSpPr>
        <p:spPr>
          <a:xfrm>
            <a:off x="6255914" y="1009941"/>
            <a:ext cx="2175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accent4"/>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 name="Google Shape;61;p13"/>
          <p:cNvSpPr txBox="1">
            <a:spLocks noGrp="1"/>
          </p:cNvSpPr>
          <p:nvPr>
            <p:ph type="subTitle" idx="1"/>
          </p:nvPr>
        </p:nvSpPr>
        <p:spPr>
          <a:xfrm>
            <a:off x="6255914" y="1477300"/>
            <a:ext cx="21753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2" name="Google Shape;62;p13"/>
          <p:cNvSpPr txBox="1">
            <a:spLocks noGrp="1"/>
          </p:cNvSpPr>
          <p:nvPr>
            <p:ph type="title" idx="3"/>
          </p:nvPr>
        </p:nvSpPr>
        <p:spPr>
          <a:xfrm>
            <a:off x="6255914" y="2240157"/>
            <a:ext cx="2175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accent4"/>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 name="Google Shape;63;p13"/>
          <p:cNvSpPr txBox="1">
            <a:spLocks noGrp="1"/>
          </p:cNvSpPr>
          <p:nvPr>
            <p:ph type="subTitle" idx="4"/>
          </p:nvPr>
        </p:nvSpPr>
        <p:spPr>
          <a:xfrm>
            <a:off x="6255914" y="2701127"/>
            <a:ext cx="21753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4" name="Google Shape;64;p13"/>
          <p:cNvSpPr txBox="1">
            <a:spLocks noGrp="1"/>
          </p:cNvSpPr>
          <p:nvPr>
            <p:ph type="title" idx="5"/>
          </p:nvPr>
        </p:nvSpPr>
        <p:spPr>
          <a:xfrm>
            <a:off x="6255914" y="3470373"/>
            <a:ext cx="2175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accent4"/>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3"/>
          <p:cNvSpPr txBox="1">
            <a:spLocks noGrp="1"/>
          </p:cNvSpPr>
          <p:nvPr>
            <p:ph type="subTitle" idx="6"/>
          </p:nvPr>
        </p:nvSpPr>
        <p:spPr>
          <a:xfrm>
            <a:off x="6255914" y="3924954"/>
            <a:ext cx="21753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6" name="Google Shape;66;p13"/>
          <p:cNvSpPr txBox="1">
            <a:spLocks noGrp="1"/>
          </p:cNvSpPr>
          <p:nvPr>
            <p:ph type="title" idx="7" hasCustomPrompt="1"/>
          </p:nvPr>
        </p:nvSpPr>
        <p:spPr>
          <a:xfrm>
            <a:off x="5294831" y="1009941"/>
            <a:ext cx="7347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8" hasCustomPrompt="1"/>
          </p:nvPr>
        </p:nvSpPr>
        <p:spPr>
          <a:xfrm>
            <a:off x="5294831" y="2240157"/>
            <a:ext cx="7347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9" hasCustomPrompt="1"/>
          </p:nvPr>
        </p:nvSpPr>
        <p:spPr>
          <a:xfrm>
            <a:off x="5294831" y="3470373"/>
            <a:ext cx="734700" cy="527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69" name="Google Shape;69;p13"/>
          <p:cNvGrpSpPr/>
          <p:nvPr/>
        </p:nvGrpSpPr>
        <p:grpSpPr>
          <a:xfrm rot="10800000">
            <a:off x="7818150" y="-11"/>
            <a:ext cx="657925" cy="749044"/>
            <a:chOff x="4906731" y="4362161"/>
            <a:chExt cx="209157" cy="238132"/>
          </a:xfrm>
        </p:grpSpPr>
        <p:sp>
          <p:nvSpPr>
            <p:cNvPr id="70" name="Google Shape;70;p13"/>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13"/>
          <p:cNvGrpSpPr/>
          <p:nvPr/>
        </p:nvGrpSpPr>
        <p:grpSpPr>
          <a:xfrm>
            <a:off x="723400" y="1431702"/>
            <a:ext cx="7707300" cy="3360328"/>
            <a:chOff x="723400" y="1431702"/>
            <a:chExt cx="7707300" cy="3360328"/>
          </a:xfrm>
        </p:grpSpPr>
        <p:sp>
          <p:nvSpPr>
            <p:cNvPr id="74" name="Google Shape;74;p13"/>
            <p:cNvSpPr/>
            <p:nvPr/>
          </p:nvSpPr>
          <p:spPr>
            <a:xfrm>
              <a:off x="1218752" y="1431702"/>
              <a:ext cx="3507796" cy="3360328"/>
            </a:xfrm>
            <a:custGeom>
              <a:avLst/>
              <a:gdLst/>
              <a:ahLst/>
              <a:cxnLst/>
              <a:rect l="l" t="t" r="r" b="b"/>
              <a:pathLst>
                <a:path w="61037" h="58471" extrusionOk="0">
                  <a:moveTo>
                    <a:pt x="26490" y="1"/>
                  </a:moveTo>
                  <a:cubicBezTo>
                    <a:pt x="12158" y="1"/>
                    <a:pt x="3905" y="9110"/>
                    <a:pt x="1517" y="15347"/>
                  </a:cubicBezTo>
                  <a:cubicBezTo>
                    <a:pt x="1" y="19304"/>
                    <a:pt x="1442" y="23720"/>
                    <a:pt x="2584" y="27572"/>
                  </a:cubicBezTo>
                  <a:cubicBezTo>
                    <a:pt x="3594" y="30984"/>
                    <a:pt x="6061" y="36174"/>
                    <a:pt x="4754" y="39771"/>
                  </a:cubicBezTo>
                  <a:cubicBezTo>
                    <a:pt x="2988" y="44627"/>
                    <a:pt x="486" y="51394"/>
                    <a:pt x="7991" y="54778"/>
                  </a:cubicBezTo>
                  <a:cubicBezTo>
                    <a:pt x="12552" y="56835"/>
                    <a:pt x="16632" y="58471"/>
                    <a:pt x="21835" y="58471"/>
                  </a:cubicBezTo>
                  <a:cubicBezTo>
                    <a:pt x="25192" y="58471"/>
                    <a:pt x="29016" y="57790"/>
                    <a:pt x="33738" y="56102"/>
                  </a:cubicBezTo>
                  <a:cubicBezTo>
                    <a:pt x="45779" y="51797"/>
                    <a:pt x="52682" y="47468"/>
                    <a:pt x="56240" y="41104"/>
                  </a:cubicBezTo>
                  <a:cubicBezTo>
                    <a:pt x="61036" y="32523"/>
                    <a:pt x="59011" y="22134"/>
                    <a:pt x="53555" y="14052"/>
                  </a:cubicBezTo>
                  <a:cubicBezTo>
                    <a:pt x="49901" y="8637"/>
                    <a:pt x="44467" y="3911"/>
                    <a:pt x="38116" y="1850"/>
                  </a:cubicBezTo>
                  <a:cubicBezTo>
                    <a:pt x="35921" y="1146"/>
                    <a:pt x="33669" y="641"/>
                    <a:pt x="31384" y="340"/>
                  </a:cubicBezTo>
                  <a:cubicBezTo>
                    <a:pt x="29681" y="109"/>
                    <a:pt x="28049" y="1"/>
                    <a:pt x="26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13"/>
            <p:cNvCxnSpPr/>
            <p:nvPr/>
          </p:nvCxnSpPr>
          <p:spPr>
            <a:xfrm>
              <a:off x="723400" y="4607441"/>
              <a:ext cx="77073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6"/>
        <p:cNvGrpSpPr/>
        <p:nvPr/>
      </p:nvGrpSpPr>
      <p:grpSpPr>
        <a:xfrm>
          <a:off x="0" y="0"/>
          <a:ext cx="0" cy="0"/>
          <a:chOff x="0" y="0"/>
          <a:chExt cx="0" cy="0"/>
        </a:xfrm>
      </p:grpSpPr>
      <p:sp>
        <p:nvSpPr>
          <p:cNvPr id="77" name="Google Shape;77;p14"/>
          <p:cNvSpPr>
            <a:spLocks noGrp="1"/>
          </p:cNvSpPr>
          <p:nvPr>
            <p:ph type="pic" idx="2"/>
          </p:nvPr>
        </p:nvSpPr>
        <p:spPr>
          <a:xfrm>
            <a:off x="1159400" y="1397568"/>
            <a:ext cx="2150400" cy="3204300"/>
          </a:xfrm>
          <a:prstGeom prst="roundRect">
            <a:avLst>
              <a:gd name="adj" fmla="val 16667"/>
            </a:avLst>
          </a:prstGeom>
          <a:noFill/>
          <a:ln>
            <a:noFill/>
          </a:ln>
        </p:spPr>
      </p:sp>
      <p:sp>
        <p:nvSpPr>
          <p:cNvPr id="78" name="Google Shape;78;p14"/>
          <p:cNvSpPr txBox="1">
            <a:spLocks noGrp="1"/>
          </p:cNvSpPr>
          <p:nvPr>
            <p:ph type="title"/>
          </p:nvPr>
        </p:nvSpPr>
        <p:spPr>
          <a:xfrm>
            <a:off x="716550" y="53950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4"/>
          <p:cNvSpPr txBox="1">
            <a:spLocks noGrp="1"/>
          </p:cNvSpPr>
          <p:nvPr>
            <p:ph type="subTitle" idx="1"/>
          </p:nvPr>
        </p:nvSpPr>
        <p:spPr>
          <a:xfrm>
            <a:off x="3957750" y="1474063"/>
            <a:ext cx="4469700" cy="305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100"/>
              <a:buChar char="●"/>
              <a:defRPr/>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100"/>
              <a:buFont typeface="Nunito Light"/>
              <a:buChar char="○"/>
              <a:defRPr/>
            </a:lvl5pPr>
            <a:lvl6pPr lvl="5" algn="ctr" rtl="0">
              <a:lnSpc>
                <a:spcPct val="100000"/>
              </a:lnSpc>
              <a:spcBef>
                <a:spcPts val="0"/>
              </a:spcBef>
              <a:spcAft>
                <a:spcPts val="0"/>
              </a:spcAft>
              <a:buClr>
                <a:srgbClr val="999999"/>
              </a:buClr>
              <a:buSzPts val="11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100"/>
              <a:buFont typeface="Nunito Light"/>
              <a:buChar char="■"/>
              <a:defRPr/>
            </a:lvl9pPr>
          </a:lstStyle>
          <a:p>
            <a:endParaRPr/>
          </a:p>
        </p:txBody>
      </p:sp>
      <p:grpSp>
        <p:nvGrpSpPr>
          <p:cNvPr id="80" name="Google Shape;80;p14"/>
          <p:cNvGrpSpPr/>
          <p:nvPr/>
        </p:nvGrpSpPr>
        <p:grpSpPr>
          <a:xfrm rot="10800000">
            <a:off x="7333775" y="-11"/>
            <a:ext cx="657925" cy="749044"/>
            <a:chOff x="4906731" y="4362161"/>
            <a:chExt cx="209157" cy="238132"/>
          </a:xfrm>
        </p:grpSpPr>
        <p:sp>
          <p:nvSpPr>
            <p:cNvPr id="81" name="Google Shape;81;p14"/>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959750" y="2881503"/>
            <a:ext cx="60057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959750" y="988225"/>
            <a:ext cx="6005700" cy="2012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87" name="Google Shape;87;p15"/>
          <p:cNvGrpSpPr/>
          <p:nvPr/>
        </p:nvGrpSpPr>
        <p:grpSpPr>
          <a:xfrm rot="10800000" flipH="1">
            <a:off x="656500" y="-11"/>
            <a:ext cx="657925" cy="749044"/>
            <a:chOff x="4906731" y="4362161"/>
            <a:chExt cx="209157" cy="238132"/>
          </a:xfrm>
        </p:grpSpPr>
        <p:sp>
          <p:nvSpPr>
            <p:cNvPr id="88" name="Google Shape;88;p15"/>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 name="Google Shape;91;p15"/>
          <p:cNvCxnSpPr/>
          <p:nvPr/>
        </p:nvCxnSpPr>
        <p:spPr>
          <a:xfrm>
            <a:off x="723400" y="4607441"/>
            <a:ext cx="7707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16"/>
          <p:cNvSpPr txBox="1">
            <a:spLocks noGrp="1"/>
          </p:cNvSpPr>
          <p:nvPr>
            <p:ph type="subTitle" idx="1"/>
          </p:nvPr>
        </p:nvSpPr>
        <p:spPr>
          <a:xfrm>
            <a:off x="4685876" y="1560275"/>
            <a:ext cx="3744900" cy="256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5" name="Google Shape;95;p16"/>
          <p:cNvSpPr txBox="1">
            <a:spLocks noGrp="1"/>
          </p:cNvSpPr>
          <p:nvPr>
            <p:ph type="subTitle" idx="2"/>
          </p:nvPr>
        </p:nvSpPr>
        <p:spPr>
          <a:xfrm>
            <a:off x="720000" y="1560275"/>
            <a:ext cx="3744900" cy="256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grpSp>
        <p:nvGrpSpPr>
          <p:cNvPr id="96" name="Google Shape;96;p16"/>
          <p:cNvGrpSpPr/>
          <p:nvPr/>
        </p:nvGrpSpPr>
        <p:grpSpPr>
          <a:xfrm rot="10800000">
            <a:off x="7562200" y="-11"/>
            <a:ext cx="657925" cy="749044"/>
            <a:chOff x="4906731" y="4362161"/>
            <a:chExt cx="209157" cy="238132"/>
          </a:xfrm>
        </p:grpSpPr>
        <p:sp>
          <p:nvSpPr>
            <p:cNvPr id="97" name="Google Shape;97;p16"/>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 name="Google Shape;100;p16"/>
          <p:cNvCxnSpPr/>
          <p:nvPr/>
        </p:nvCxnSpPr>
        <p:spPr>
          <a:xfrm>
            <a:off x="723400" y="4607441"/>
            <a:ext cx="7707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713225" y="463800"/>
            <a:ext cx="4448100" cy="12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17"/>
          <p:cNvSpPr txBox="1">
            <a:spLocks noGrp="1"/>
          </p:cNvSpPr>
          <p:nvPr>
            <p:ph type="subTitle" idx="1"/>
          </p:nvPr>
        </p:nvSpPr>
        <p:spPr>
          <a:xfrm>
            <a:off x="713225" y="17652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04" name="Google Shape;104;p17"/>
          <p:cNvSpPr txBox="1"/>
          <p:nvPr/>
        </p:nvSpPr>
        <p:spPr>
          <a:xfrm>
            <a:off x="713225" y="367730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Semi Condensed"/>
                <a:ea typeface="Barlow Semi Condensed"/>
                <a:cs typeface="Barlow Semi Condensed"/>
                <a:sym typeface="Barlow Semi Condensed"/>
              </a:rPr>
              <a:t>CREDITS:</a:t>
            </a:r>
            <a:r>
              <a:rPr lang="en" sz="1200">
                <a:solidFill>
                  <a:schemeClr val="dk1"/>
                </a:solidFill>
                <a:latin typeface="Barlow Semi Condensed"/>
                <a:ea typeface="Barlow Semi Condensed"/>
                <a:cs typeface="Barlow Semi Condensed"/>
                <a:sym typeface="Barlow Semi Condensed"/>
              </a:rPr>
              <a:t> This presentation template was created by </a:t>
            </a:r>
            <a:r>
              <a:rPr lang="en" sz="1200" b="1">
                <a:solidFill>
                  <a:schemeClr val="hlink"/>
                </a:solidFill>
                <a:uFill>
                  <a:noFill/>
                </a:uFill>
                <a:latin typeface="Barlow Semi Condensed"/>
                <a:ea typeface="Barlow Semi Condensed"/>
                <a:cs typeface="Barlow Semi Condensed"/>
                <a:sym typeface="Barlow Semi Condensed"/>
                <a:hlinkClick r:id="rId2"/>
              </a:rPr>
              <a:t>Slidesgo</a:t>
            </a:r>
            <a:r>
              <a:rPr lang="en" sz="1200">
                <a:solidFill>
                  <a:schemeClr val="dk1"/>
                </a:solidFill>
                <a:latin typeface="Barlow Semi Condensed"/>
                <a:ea typeface="Barlow Semi Condensed"/>
                <a:cs typeface="Barlow Semi Condensed"/>
                <a:sym typeface="Barlow Semi Condensed"/>
              </a:rPr>
              <a:t>, and includes icons by </a:t>
            </a:r>
            <a:r>
              <a:rPr lang="en" sz="1200" b="1">
                <a:solidFill>
                  <a:schemeClr val="dk1"/>
                </a:solidFill>
                <a:uFill>
                  <a:noFill/>
                </a:uFill>
                <a:latin typeface="Barlow Semi Condensed"/>
                <a:ea typeface="Barlow Semi Condensed"/>
                <a:cs typeface="Barlow Semi Condensed"/>
                <a:sym typeface="Barlow Semi Condensed"/>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Semi Condensed"/>
                <a:ea typeface="Barlow Semi Condensed"/>
                <a:cs typeface="Barlow Semi Condensed"/>
                <a:sym typeface="Barlow Semi Condensed"/>
              </a:rPr>
              <a:t>, and infographics &amp; images by </a:t>
            </a:r>
            <a:r>
              <a:rPr lang="en" sz="1200" b="1">
                <a:solidFill>
                  <a:schemeClr val="dk1"/>
                </a:solidFill>
                <a:uFill>
                  <a:noFill/>
                </a:uFill>
                <a:latin typeface="Barlow Semi Condensed"/>
                <a:ea typeface="Barlow Semi Condensed"/>
                <a:cs typeface="Barlow Semi Condensed"/>
                <a:sym typeface="Barlow Semi Condensed"/>
                <a:hlinkClick r:id="rId4">
                  <a:extLst>
                    <a:ext uri="{A12FA001-AC4F-418D-AE19-62706E023703}">
                      <ahyp:hlinkClr xmlns:ahyp="http://schemas.microsoft.com/office/drawing/2018/hyperlinkcolor" val="tx"/>
                    </a:ext>
                  </a:extLst>
                </a:hlinkClick>
              </a:rPr>
              <a:t>Freepik</a:t>
            </a:r>
            <a:r>
              <a:rPr lang="en" sz="1200">
                <a:solidFill>
                  <a:schemeClr val="dk1"/>
                </a:solidFill>
                <a:latin typeface="Barlow Semi Condensed"/>
                <a:ea typeface="Barlow Semi Condensed"/>
                <a:cs typeface="Barlow Semi Condensed"/>
                <a:sym typeface="Barlow Semi Condensed"/>
              </a:rPr>
              <a:t> </a:t>
            </a:r>
            <a:endParaRPr sz="1200" b="1">
              <a:solidFill>
                <a:schemeClr val="dk1"/>
              </a:solidFill>
              <a:latin typeface="Barlow Semi Condensed"/>
              <a:ea typeface="Barlow Semi Condensed"/>
              <a:cs typeface="Barlow Semi Condensed"/>
              <a:sym typeface="Barlow Semi Condensed"/>
            </a:endParaRPr>
          </a:p>
        </p:txBody>
      </p:sp>
      <p:cxnSp>
        <p:nvCxnSpPr>
          <p:cNvPr id="105" name="Google Shape;105;p17"/>
          <p:cNvCxnSpPr/>
          <p:nvPr/>
        </p:nvCxnSpPr>
        <p:spPr>
          <a:xfrm>
            <a:off x="723400" y="4607441"/>
            <a:ext cx="7707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106"/>
        <p:cNvGrpSpPr/>
        <p:nvPr/>
      </p:nvGrpSpPr>
      <p:grpSpPr>
        <a:xfrm>
          <a:off x="0" y="0"/>
          <a:ext cx="0" cy="0"/>
          <a:chOff x="0" y="0"/>
          <a:chExt cx="0" cy="0"/>
        </a:xfrm>
      </p:grpSpPr>
      <p:grpSp>
        <p:nvGrpSpPr>
          <p:cNvPr id="107" name="Google Shape;107;p18"/>
          <p:cNvGrpSpPr/>
          <p:nvPr/>
        </p:nvGrpSpPr>
        <p:grpSpPr>
          <a:xfrm>
            <a:off x="541325" y="-11"/>
            <a:ext cx="8061350" cy="5143519"/>
            <a:chOff x="541325" y="-11"/>
            <a:chExt cx="8061350" cy="5143519"/>
          </a:xfrm>
        </p:grpSpPr>
        <p:grpSp>
          <p:nvGrpSpPr>
            <p:cNvPr id="108" name="Google Shape;108;p18"/>
            <p:cNvGrpSpPr/>
            <p:nvPr/>
          </p:nvGrpSpPr>
          <p:grpSpPr>
            <a:xfrm rot="10800000">
              <a:off x="7944750" y="-11"/>
              <a:ext cx="657925" cy="749044"/>
              <a:chOff x="4906731" y="4362161"/>
              <a:chExt cx="209157" cy="238132"/>
            </a:xfrm>
          </p:grpSpPr>
          <p:sp>
            <p:nvSpPr>
              <p:cNvPr id="109" name="Google Shape;109;p18"/>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8"/>
            <p:cNvGrpSpPr/>
            <p:nvPr/>
          </p:nvGrpSpPr>
          <p:grpSpPr>
            <a:xfrm>
              <a:off x="541325" y="4394464"/>
              <a:ext cx="657925" cy="749044"/>
              <a:chOff x="4906731" y="4362161"/>
              <a:chExt cx="209157" cy="238132"/>
            </a:xfrm>
          </p:grpSpPr>
          <p:sp>
            <p:nvSpPr>
              <p:cNvPr id="113" name="Google Shape;113;p18"/>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116"/>
        <p:cNvGrpSpPr/>
        <p:nvPr/>
      </p:nvGrpSpPr>
      <p:grpSpPr>
        <a:xfrm>
          <a:off x="0" y="0"/>
          <a:ext cx="0" cy="0"/>
          <a:chOff x="0" y="0"/>
          <a:chExt cx="0" cy="0"/>
        </a:xfrm>
      </p:grpSpPr>
      <p:grpSp>
        <p:nvGrpSpPr>
          <p:cNvPr id="117" name="Google Shape;117;p19"/>
          <p:cNvGrpSpPr/>
          <p:nvPr/>
        </p:nvGrpSpPr>
        <p:grpSpPr>
          <a:xfrm>
            <a:off x="51726" y="-11"/>
            <a:ext cx="9040548" cy="5143519"/>
            <a:chOff x="51726" y="-11"/>
            <a:chExt cx="9040548" cy="5143519"/>
          </a:xfrm>
        </p:grpSpPr>
        <p:grpSp>
          <p:nvGrpSpPr>
            <p:cNvPr id="118" name="Google Shape;118;p19"/>
            <p:cNvGrpSpPr/>
            <p:nvPr/>
          </p:nvGrpSpPr>
          <p:grpSpPr>
            <a:xfrm rot="10800000">
              <a:off x="8434349" y="-11"/>
              <a:ext cx="657925" cy="749044"/>
              <a:chOff x="4906731" y="4362161"/>
              <a:chExt cx="209157" cy="238132"/>
            </a:xfrm>
          </p:grpSpPr>
          <p:sp>
            <p:nvSpPr>
              <p:cNvPr id="119" name="Google Shape;119;p19"/>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9"/>
            <p:cNvGrpSpPr/>
            <p:nvPr/>
          </p:nvGrpSpPr>
          <p:grpSpPr>
            <a:xfrm>
              <a:off x="51726" y="4394464"/>
              <a:ext cx="657925" cy="749044"/>
              <a:chOff x="4906731" y="4362161"/>
              <a:chExt cx="209157" cy="238132"/>
            </a:xfrm>
          </p:grpSpPr>
          <p:sp>
            <p:nvSpPr>
              <p:cNvPr id="123" name="Google Shape;123;p19"/>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oogle Shape;126;p19"/>
          <p:cNvGrpSpPr/>
          <p:nvPr/>
        </p:nvGrpSpPr>
        <p:grpSpPr>
          <a:xfrm>
            <a:off x="51726" y="-11"/>
            <a:ext cx="9040548" cy="5143519"/>
            <a:chOff x="51726" y="-11"/>
            <a:chExt cx="9040548" cy="5143519"/>
          </a:xfrm>
        </p:grpSpPr>
        <p:grpSp>
          <p:nvGrpSpPr>
            <p:cNvPr id="127" name="Google Shape;127;p19"/>
            <p:cNvGrpSpPr/>
            <p:nvPr/>
          </p:nvGrpSpPr>
          <p:grpSpPr>
            <a:xfrm flipH="1">
              <a:off x="8434349" y="4394464"/>
              <a:ext cx="657925" cy="749044"/>
              <a:chOff x="4906731" y="4362161"/>
              <a:chExt cx="209157" cy="238132"/>
            </a:xfrm>
          </p:grpSpPr>
          <p:sp>
            <p:nvSpPr>
              <p:cNvPr id="128" name="Google Shape;128;p19"/>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9"/>
            <p:cNvGrpSpPr/>
            <p:nvPr/>
          </p:nvGrpSpPr>
          <p:grpSpPr>
            <a:xfrm rot="10800000" flipH="1">
              <a:off x="51726" y="-11"/>
              <a:ext cx="657925" cy="749044"/>
              <a:chOff x="4906731" y="4362161"/>
              <a:chExt cx="209157" cy="238132"/>
            </a:xfrm>
          </p:grpSpPr>
          <p:sp>
            <p:nvSpPr>
              <p:cNvPr id="132" name="Google Shape;132;p19"/>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a:spLocks noGrp="1"/>
          </p:cNvSpPr>
          <p:nvPr>
            <p:ph type="pic" idx="2"/>
          </p:nvPr>
        </p:nvSpPr>
        <p:spPr>
          <a:xfrm flipH="1">
            <a:off x="713250" y="777988"/>
            <a:ext cx="7717500" cy="1973700"/>
          </a:xfrm>
          <a:prstGeom prst="roundRect">
            <a:avLst>
              <a:gd name="adj" fmla="val 16667"/>
            </a:avLst>
          </a:prstGeom>
          <a:noFill/>
          <a:ln>
            <a:noFill/>
          </a:ln>
        </p:spPr>
      </p:sp>
      <p:sp>
        <p:nvSpPr>
          <p:cNvPr id="18" name="Google Shape;18;p3"/>
          <p:cNvSpPr txBox="1">
            <a:spLocks noGrp="1"/>
          </p:cNvSpPr>
          <p:nvPr>
            <p:ph type="title"/>
          </p:nvPr>
        </p:nvSpPr>
        <p:spPr>
          <a:xfrm>
            <a:off x="2555100" y="2951647"/>
            <a:ext cx="4033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3" hasCustomPrompt="1"/>
          </p:nvPr>
        </p:nvSpPr>
        <p:spPr>
          <a:xfrm>
            <a:off x="1221444" y="1343957"/>
            <a:ext cx="10962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2555100" y="3770213"/>
            <a:ext cx="40338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6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21" name="Google Shape;21;p3"/>
          <p:cNvGrpSpPr/>
          <p:nvPr/>
        </p:nvGrpSpPr>
        <p:grpSpPr>
          <a:xfrm rot="10800000" flipH="1">
            <a:off x="7505625" y="-11"/>
            <a:ext cx="657925" cy="749044"/>
            <a:chOff x="4906731" y="4362161"/>
            <a:chExt cx="209157" cy="238132"/>
          </a:xfrm>
        </p:grpSpPr>
        <p:sp>
          <p:nvSpPr>
            <p:cNvPr id="22" name="Google Shape;22;p3"/>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 name="Google Shape;25;p3"/>
          <p:cNvCxnSpPr/>
          <p:nvPr/>
        </p:nvCxnSpPr>
        <p:spPr>
          <a:xfrm>
            <a:off x="723400" y="4607441"/>
            <a:ext cx="7707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0"/>
            <a:ext cx="38571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Font typeface="Barlow Semi Condensed Light"/>
              <a:buChar char="●"/>
              <a:defRPr sz="1200"/>
            </a:lvl1pPr>
            <a:lvl2pPr marL="914400" lvl="1" indent="-304800" rtl="0">
              <a:lnSpc>
                <a:spcPct val="100000"/>
              </a:lnSpc>
              <a:spcBef>
                <a:spcPts val="0"/>
              </a:spcBef>
              <a:spcAft>
                <a:spcPts val="0"/>
              </a:spcAft>
              <a:buSzPts val="1200"/>
              <a:buFont typeface="Nunito Light"/>
              <a:buChar char="○"/>
              <a:defRPr sz="1200"/>
            </a:lvl2pPr>
            <a:lvl3pPr marL="1371600" lvl="2" indent="-304800" rtl="0">
              <a:lnSpc>
                <a:spcPct val="100000"/>
              </a:lnSpc>
              <a:spcBef>
                <a:spcPts val="0"/>
              </a:spcBef>
              <a:spcAft>
                <a:spcPts val="0"/>
              </a:spcAft>
              <a:buSzPts val="1200"/>
              <a:buFont typeface="Nunito Light"/>
              <a:buChar char="■"/>
              <a:defRPr sz="1200"/>
            </a:lvl3pPr>
            <a:lvl4pPr marL="1828800" lvl="3" indent="-304800" rtl="0">
              <a:lnSpc>
                <a:spcPct val="100000"/>
              </a:lnSpc>
              <a:spcBef>
                <a:spcPts val="0"/>
              </a:spcBef>
              <a:spcAft>
                <a:spcPts val="0"/>
              </a:spcAft>
              <a:buSzPts val="1200"/>
              <a:buFont typeface="Nunito Light"/>
              <a:buChar char="●"/>
              <a:defRPr sz="1200"/>
            </a:lvl4pPr>
            <a:lvl5pPr marL="2286000" lvl="4" indent="-304800" rtl="0">
              <a:lnSpc>
                <a:spcPct val="100000"/>
              </a:lnSpc>
              <a:spcBef>
                <a:spcPts val="0"/>
              </a:spcBef>
              <a:spcAft>
                <a:spcPts val="0"/>
              </a:spcAft>
              <a:buSzPts val="1200"/>
              <a:buFont typeface="Nunito Light"/>
              <a:buChar char="○"/>
              <a:defRPr sz="1200"/>
            </a:lvl5pPr>
            <a:lvl6pPr marL="2743200" lvl="5" indent="-304800" rtl="0">
              <a:lnSpc>
                <a:spcPct val="100000"/>
              </a:lnSpc>
              <a:spcBef>
                <a:spcPts val="0"/>
              </a:spcBef>
              <a:spcAft>
                <a:spcPts val="0"/>
              </a:spcAft>
              <a:buSzPts val="1200"/>
              <a:buFont typeface="Nunito Light"/>
              <a:buChar char="■"/>
              <a:defRPr sz="1200"/>
            </a:lvl6pPr>
            <a:lvl7pPr marL="3200400" lvl="6" indent="-304800" rtl="0">
              <a:lnSpc>
                <a:spcPct val="100000"/>
              </a:lnSpc>
              <a:spcBef>
                <a:spcPts val="0"/>
              </a:spcBef>
              <a:spcAft>
                <a:spcPts val="0"/>
              </a:spcAft>
              <a:buSzPts val="1200"/>
              <a:buFont typeface="Nunito Light"/>
              <a:buChar char="●"/>
              <a:defRPr sz="1200"/>
            </a:lvl7pPr>
            <a:lvl8pPr marL="3657600" lvl="7" indent="-304800" rtl="0">
              <a:lnSpc>
                <a:spcPct val="100000"/>
              </a:lnSpc>
              <a:spcBef>
                <a:spcPts val="0"/>
              </a:spcBef>
              <a:spcAft>
                <a:spcPts val="0"/>
              </a:spcAft>
              <a:buSzPts val="1200"/>
              <a:buFont typeface="Nunito Light"/>
              <a:buChar char="○"/>
              <a:defRPr sz="1200"/>
            </a:lvl8pPr>
            <a:lvl9pPr marL="4114800" lvl="8" indent="-304800" rtl="0">
              <a:lnSpc>
                <a:spcPct val="100000"/>
              </a:lnSpc>
              <a:spcBef>
                <a:spcPts val="0"/>
              </a:spcBef>
              <a:spcAft>
                <a:spcPts val="0"/>
              </a:spcAft>
              <a:buSzPts val="1200"/>
              <a:buFont typeface="Nunito Light"/>
              <a:buChar char="■"/>
              <a:defRPr sz="1200"/>
            </a:lvl9pPr>
          </a:lstStyle>
          <a:p>
            <a:endParaRPr/>
          </a:p>
        </p:txBody>
      </p:sp>
      <p:grpSp>
        <p:nvGrpSpPr>
          <p:cNvPr id="29" name="Google Shape;29;p4"/>
          <p:cNvGrpSpPr/>
          <p:nvPr/>
        </p:nvGrpSpPr>
        <p:grpSpPr>
          <a:xfrm rot="10800000">
            <a:off x="7690175" y="-11"/>
            <a:ext cx="657925" cy="749044"/>
            <a:chOff x="4906731" y="4362161"/>
            <a:chExt cx="209157" cy="238132"/>
          </a:xfrm>
        </p:grpSpPr>
        <p:sp>
          <p:nvSpPr>
            <p:cNvPr id="30" name="Google Shape;30;p4"/>
            <p:cNvSpPr/>
            <p:nvPr/>
          </p:nvSpPr>
          <p:spPr>
            <a:xfrm>
              <a:off x="4906731" y="4403275"/>
              <a:ext cx="33091" cy="26283"/>
            </a:xfrm>
            <a:custGeom>
              <a:avLst/>
              <a:gdLst/>
              <a:ahLst/>
              <a:cxnLst/>
              <a:rect l="l" t="t" r="r" b="b"/>
              <a:pathLst>
                <a:path w="627" h="498" extrusionOk="0">
                  <a:moveTo>
                    <a:pt x="186" y="0"/>
                  </a:moveTo>
                  <a:cubicBezTo>
                    <a:pt x="179" y="0"/>
                    <a:pt x="172" y="0"/>
                    <a:pt x="165" y="1"/>
                  </a:cubicBezTo>
                  <a:cubicBezTo>
                    <a:pt x="67" y="16"/>
                    <a:pt x="0" y="107"/>
                    <a:pt x="14" y="205"/>
                  </a:cubicBezTo>
                  <a:cubicBezTo>
                    <a:pt x="14" y="213"/>
                    <a:pt x="17" y="221"/>
                    <a:pt x="18" y="229"/>
                  </a:cubicBezTo>
                  <a:cubicBezTo>
                    <a:pt x="57" y="333"/>
                    <a:pt x="141" y="416"/>
                    <a:pt x="247" y="453"/>
                  </a:cubicBezTo>
                  <a:cubicBezTo>
                    <a:pt x="354" y="483"/>
                    <a:pt x="465" y="497"/>
                    <a:pt x="575" y="497"/>
                  </a:cubicBezTo>
                  <a:cubicBezTo>
                    <a:pt x="592" y="497"/>
                    <a:pt x="609" y="497"/>
                    <a:pt x="627" y="496"/>
                  </a:cubicBezTo>
                  <a:cubicBezTo>
                    <a:pt x="627" y="496"/>
                    <a:pt x="568" y="320"/>
                    <a:pt x="563" y="310"/>
                  </a:cubicBezTo>
                  <a:cubicBezTo>
                    <a:pt x="506" y="192"/>
                    <a:pt x="334"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4907892" y="4362161"/>
              <a:ext cx="207996" cy="238132"/>
            </a:xfrm>
            <a:custGeom>
              <a:avLst/>
              <a:gdLst/>
              <a:ahLst/>
              <a:cxnLst/>
              <a:rect l="l" t="t" r="r" b="b"/>
              <a:pathLst>
                <a:path w="3941" h="4512" extrusionOk="0">
                  <a:moveTo>
                    <a:pt x="828" y="1"/>
                  </a:moveTo>
                  <a:cubicBezTo>
                    <a:pt x="809" y="1"/>
                    <a:pt x="789" y="4"/>
                    <a:pt x="770" y="11"/>
                  </a:cubicBezTo>
                  <a:cubicBezTo>
                    <a:pt x="762" y="13"/>
                    <a:pt x="756" y="16"/>
                    <a:pt x="749" y="20"/>
                  </a:cubicBezTo>
                  <a:cubicBezTo>
                    <a:pt x="612" y="88"/>
                    <a:pt x="577" y="363"/>
                    <a:pt x="602" y="499"/>
                  </a:cubicBezTo>
                  <a:cubicBezTo>
                    <a:pt x="602" y="509"/>
                    <a:pt x="655" y="687"/>
                    <a:pt x="659" y="687"/>
                  </a:cubicBezTo>
                  <a:cubicBezTo>
                    <a:pt x="659" y="687"/>
                    <a:pt x="659" y="687"/>
                    <a:pt x="659" y="687"/>
                  </a:cubicBezTo>
                  <a:lnTo>
                    <a:pt x="659" y="687"/>
                  </a:lnTo>
                  <a:cubicBezTo>
                    <a:pt x="659" y="730"/>
                    <a:pt x="646" y="776"/>
                    <a:pt x="641" y="835"/>
                  </a:cubicBezTo>
                  <a:cubicBezTo>
                    <a:pt x="630" y="929"/>
                    <a:pt x="621" y="1035"/>
                    <a:pt x="619" y="1152"/>
                  </a:cubicBezTo>
                  <a:cubicBezTo>
                    <a:pt x="615" y="1278"/>
                    <a:pt x="617" y="1403"/>
                    <a:pt x="628" y="1527"/>
                  </a:cubicBezTo>
                  <a:cubicBezTo>
                    <a:pt x="638" y="1668"/>
                    <a:pt x="661" y="1806"/>
                    <a:pt x="696" y="1942"/>
                  </a:cubicBezTo>
                  <a:cubicBezTo>
                    <a:pt x="673" y="1904"/>
                    <a:pt x="602" y="1794"/>
                    <a:pt x="597" y="1794"/>
                  </a:cubicBezTo>
                  <a:cubicBezTo>
                    <a:pt x="521" y="1708"/>
                    <a:pt x="343" y="1590"/>
                    <a:pt x="205" y="1590"/>
                  </a:cubicBezTo>
                  <a:cubicBezTo>
                    <a:pt x="179" y="1590"/>
                    <a:pt x="154" y="1594"/>
                    <a:pt x="132" y="1603"/>
                  </a:cubicBezTo>
                  <a:cubicBezTo>
                    <a:pt x="40" y="1644"/>
                    <a:pt x="0" y="1752"/>
                    <a:pt x="41" y="1843"/>
                  </a:cubicBezTo>
                  <a:cubicBezTo>
                    <a:pt x="44" y="1849"/>
                    <a:pt x="47" y="1855"/>
                    <a:pt x="50" y="1861"/>
                  </a:cubicBezTo>
                  <a:cubicBezTo>
                    <a:pt x="115" y="1948"/>
                    <a:pt x="213" y="2004"/>
                    <a:pt x="322" y="2013"/>
                  </a:cubicBezTo>
                  <a:cubicBezTo>
                    <a:pt x="448" y="2011"/>
                    <a:pt x="575" y="1992"/>
                    <a:pt x="696" y="1953"/>
                  </a:cubicBezTo>
                  <a:cubicBezTo>
                    <a:pt x="736" y="2091"/>
                    <a:pt x="785" y="2226"/>
                    <a:pt x="842" y="2356"/>
                  </a:cubicBezTo>
                  <a:cubicBezTo>
                    <a:pt x="874" y="2434"/>
                    <a:pt x="912" y="2503"/>
                    <a:pt x="948" y="2585"/>
                  </a:cubicBezTo>
                  <a:lnTo>
                    <a:pt x="903" y="2520"/>
                  </a:lnTo>
                  <a:cubicBezTo>
                    <a:pt x="828" y="2433"/>
                    <a:pt x="651" y="2315"/>
                    <a:pt x="512" y="2315"/>
                  </a:cubicBezTo>
                  <a:cubicBezTo>
                    <a:pt x="485" y="2315"/>
                    <a:pt x="460" y="2320"/>
                    <a:pt x="438" y="2329"/>
                  </a:cubicBezTo>
                  <a:cubicBezTo>
                    <a:pt x="346" y="2372"/>
                    <a:pt x="307" y="2480"/>
                    <a:pt x="350" y="2571"/>
                  </a:cubicBezTo>
                  <a:cubicBezTo>
                    <a:pt x="353" y="2577"/>
                    <a:pt x="355" y="2582"/>
                    <a:pt x="359" y="2587"/>
                  </a:cubicBezTo>
                  <a:cubicBezTo>
                    <a:pt x="424" y="2678"/>
                    <a:pt x="526" y="2735"/>
                    <a:pt x="637" y="2744"/>
                  </a:cubicBezTo>
                  <a:cubicBezTo>
                    <a:pt x="760" y="2744"/>
                    <a:pt x="881" y="2724"/>
                    <a:pt x="998" y="2688"/>
                  </a:cubicBezTo>
                  <a:cubicBezTo>
                    <a:pt x="1014" y="2717"/>
                    <a:pt x="1028" y="2745"/>
                    <a:pt x="1041" y="2775"/>
                  </a:cubicBezTo>
                  <a:cubicBezTo>
                    <a:pt x="1112" y="2913"/>
                    <a:pt x="1188" y="3051"/>
                    <a:pt x="1246" y="3188"/>
                  </a:cubicBezTo>
                  <a:cubicBezTo>
                    <a:pt x="1270" y="3237"/>
                    <a:pt x="1290" y="3285"/>
                    <a:pt x="1311" y="3335"/>
                  </a:cubicBezTo>
                  <a:lnTo>
                    <a:pt x="1271" y="3280"/>
                  </a:lnTo>
                  <a:cubicBezTo>
                    <a:pt x="1195" y="3193"/>
                    <a:pt x="1016" y="3074"/>
                    <a:pt x="878" y="3074"/>
                  </a:cubicBezTo>
                  <a:cubicBezTo>
                    <a:pt x="852" y="3074"/>
                    <a:pt x="828" y="3078"/>
                    <a:pt x="806" y="3087"/>
                  </a:cubicBezTo>
                  <a:cubicBezTo>
                    <a:pt x="716" y="3130"/>
                    <a:pt x="676" y="3237"/>
                    <a:pt x="717" y="3327"/>
                  </a:cubicBezTo>
                  <a:cubicBezTo>
                    <a:pt x="719" y="3334"/>
                    <a:pt x="723" y="3339"/>
                    <a:pt x="726" y="3346"/>
                  </a:cubicBezTo>
                  <a:cubicBezTo>
                    <a:pt x="791" y="3436"/>
                    <a:pt x="893" y="3494"/>
                    <a:pt x="1005" y="3503"/>
                  </a:cubicBezTo>
                  <a:cubicBezTo>
                    <a:pt x="1124" y="3503"/>
                    <a:pt x="1243" y="3485"/>
                    <a:pt x="1358" y="3450"/>
                  </a:cubicBezTo>
                  <a:cubicBezTo>
                    <a:pt x="1377" y="3499"/>
                    <a:pt x="1398" y="3550"/>
                    <a:pt x="1413" y="3597"/>
                  </a:cubicBezTo>
                  <a:cubicBezTo>
                    <a:pt x="1430" y="3644"/>
                    <a:pt x="1436" y="3663"/>
                    <a:pt x="1445" y="3698"/>
                  </a:cubicBezTo>
                  <a:cubicBezTo>
                    <a:pt x="1454" y="3734"/>
                    <a:pt x="1465" y="3767"/>
                    <a:pt x="1475" y="3800"/>
                  </a:cubicBezTo>
                  <a:cubicBezTo>
                    <a:pt x="1489" y="3865"/>
                    <a:pt x="1507" y="3932"/>
                    <a:pt x="1520" y="3997"/>
                  </a:cubicBezTo>
                  <a:cubicBezTo>
                    <a:pt x="1533" y="4062"/>
                    <a:pt x="1540" y="4084"/>
                    <a:pt x="1549" y="4128"/>
                  </a:cubicBezTo>
                  <a:cubicBezTo>
                    <a:pt x="1527" y="4079"/>
                    <a:pt x="1480" y="3981"/>
                    <a:pt x="1476" y="3981"/>
                  </a:cubicBezTo>
                  <a:cubicBezTo>
                    <a:pt x="1409" y="3875"/>
                    <a:pt x="1229" y="3717"/>
                    <a:pt x="1085" y="3717"/>
                  </a:cubicBezTo>
                  <a:cubicBezTo>
                    <a:pt x="1071" y="3717"/>
                    <a:pt x="1058" y="3718"/>
                    <a:pt x="1045" y="3721"/>
                  </a:cubicBezTo>
                  <a:cubicBezTo>
                    <a:pt x="949" y="3750"/>
                    <a:pt x="894" y="3849"/>
                    <a:pt x="921" y="3946"/>
                  </a:cubicBezTo>
                  <a:cubicBezTo>
                    <a:pt x="922" y="3953"/>
                    <a:pt x="925" y="3959"/>
                    <a:pt x="927" y="3964"/>
                  </a:cubicBezTo>
                  <a:cubicBezTo>
                    <a:pt x="978" y="4064"/>
                    <a:pt x="1070" y="4136"/>
                    <a:pt x="1178" y="4161"/>
                  </a:cubicBezTo>
                  <a:cubicBezTo>
                    <a:pt x="1240" y="4170"/>
                    <a:pt x="1303" y="4175"/>
                    <a:pt x="1366" y="4175"/>
                  </a:cubicBezTo>
                  <a:cubicBezTo>
                    <a:pt x="1429" y="4175"/>
                    <a:pt x="1492" y="4170"/>
                    <a:pt x="1554" y="4161"/>
                  </a:cubicBezTo>
                  <a:cubicBezTo>
                    <a:pt x="1568" y="4232"/>
                    <a:pt x="1581" y="4300"/>
                    <a:pt x="1593" y="4366"/>
                  </a:cubicBezTo>
                  <a:cubicBezTo>
                    <a:pt x="1604" y="4433"/>
                    <a:pt x="1609" y="4462"/>
                    <a:pt x="1616" y="4507"/>
                  </a:cubicBezTo>
                  <a:lnTo>
                    <a:pt x="1711" y="4507"/>
                  </a:lnTo>
                  <a:cubicBezTo>
                    <a:pt x="1702" y="4456"/>
                    <a:pt x="1692" y="4405"/>
                    <a:pt x="1683" y="4349"/>
                  </a:cubicBezTo>
                  <a:cubicBezTo>
                    <a:pt x="1673" y="4294"/>
                    <a:pt x="1652" y="4202"/>
                    <a:pt x="1634" y="4121"/>
                  </a:cubicBezTo>
                  <a:cubicBezTo>
                    <a:pt x="1705" y="4093"/>
                    <a:pt x="1775" y="4062"/>
                    <a:pt x="1843" y="4029"/>
                  </a:cubicBezTo>
                  <a:cubicBezTo>
                    <a:pt x="1935" y="4108"/>
                    <a:pt x="2038" y="4175"/>
                    <a:pt x="2148" y="4225"/>
                  </a:cubicBezTo>
                  <a:cubicBezTo>
                    <a:pt x="2121" y="4294"/>
                    <a:pt x="2094" y="4358"/>
                    <a:pt x="2068" y="4420"/>
                  </a:cubicBezTo>
                  <a:lnTo>
                    <a:pt x="2027" y="4512"/>
                  </a:lnTo>
                  <a:lnTo>
                    <a:pt x="2126" y="4512"/>
                  </a:lnTo>
                  <a:lnTo>
                    <a:pt x="2152" y="4455"/>
                  </a:lnTo>
                  <a:cubicBezTo>
                    <a:pt x="2179" y="4385"/>
                    <a:pt x="2207" y="4308"/>
                    <a:pt x="2237" y="4237"/>
                  </a:cubicBezTo>
                  <a:cubicBezTo>
                    <a:pt x="2330" y="4259"/>
                    <a:pt x="2424" y="4270"/>
                    <a:pt x="2518" y="4270"/>
                  </a:cubicBezTo>
                  <a:cubicBezTo>
                    <a:pt x="2549" y="4270"/>
                    <a:pt x="2580" y="4269"/>
                    <a:pt x="2610" y="4267"/>
                  </a:cubicBezTo>
                  <a:cubicBezTo>
                    <a:pt x="2720" y="4246"/>
                    <a:pt x="2817" y="4179"/>
                    <a:pt x="2873" y="4082"/>
                  </a:cubicBezTo>
                  <a:cubicBezTo>
                    <a:pt x="2917" y="3991"/>
                    <a:pt x="2879" y="3883"/>
                    <a:pt x="2790" y="3839"/>
                  </a:cubicBezTo>
                  <a:cubicBezTo>
                    <a:pt x="2784" y="3836"/>
                    <a:pt x="2777" y="3834"/>
                    <a:pt x="2772" y="3831"/>
                  </a:cubicBezTo>
                  <a:cubicBezTo>
                    <a:pt x="2754" y="3825"/>
                    <a:pt x="2734" y="3822"/>
                    <a:pt x="2714" y="3822"/>
                  </a:cubicBezTo>
                  <a:cubicBezTo>
                    <a:pt x="2572" y="3822"/>
                    <a:pt x="2396" y="3961"/>
                    <a:pt x="2330" y="4057"/>
                  </a:cubicBezTo>
                  <a:cubicBezTo>
                    <a:pt x="2330" y="4057"/>
                    <a:pt x="2280" y="4140"/>
                    <a:pt x="2254" y="4189"/>
                  </a:cubicBezTo>
                  <a:lnTo>
                    <a:pt x="2289" y="4096"/>
                  </a:lnTo>
                  <a:lnTo>
                    <a:pt x="2356" y="3901"/>
                  </a:lnTo>
                  <a:cubicBezTo>
                    <a:pt x="2365" y="3866"/>
                    <a:pt x="2375" y="3833"/>
                    <a:pt x="2386" y="3799"/>
                  </a:cubicBezTo>
                  <a:cubicBezTo>
                    <a:pt x="2396" y="3765"/>
                    <a:pt x="2404" y="3728"/>
                    <a:pt x="2414" y="3693"/>
                  </a:cubicBezTo>
                  <a:cubicBezTo>
                    <a:pt x="2432" y="3609"/>
                    <a:pt x="2449" y="3524"/>
                    <a:pt x="2463" y="3439"/>
                  </a:cubicBezTo>
                  <a:cubicBezTo>
                    <a:pt x="2577" y="3484"/>
                    <a:pt x="2697" y="3511"/>
                    <a:pt x="2818" y="3521"/>
                  </a:cubicBezTo>
                  <a:cubicBezTo>
                    <a:pt x="2932" y="3521"/>
                    <a:pt x="3039" y="3472"/>
                    <a:pt x="3113" y="3386"/>
                  </a:cubicBezTo>
                  <a:cubicBezTo>
                    <a:pt x="3170" y="3303"/>
                    <a:pt x="3149" y="3189"/>
                    <a:pt x="3066" y="3131"/>
                  </a:cubicBezTo>
                  <a:cubicBezTo>
                    <a:pt x="3061" y="3129"/>
                    <a:pt x="3056" y="3125"/>
                    <a:pt x="3051" y="3122"/>
                  </a:cubicBezTo>
                  <a:cubicBezTo>
                    <a:pt x="3024" y="3108"/>
                    <a:pt x="2992" y="3102"/>
                    <a:pt x="2959" y="3102"/>
                  </a:cubicBezTo>
                  <a:cubicBezTo>
                    <a:pt x="2824" y="3102"/>
                    <a:pt x="2652" y="3201"/>
                    <a:pt x="2574" y="3278"/>
                  </a:cubicBezTo>
                  <a:lnTo>
                    <a:pt x="2472" y="3404"/>
                  </a:lnTo>
                  <a:cubicBezTo>
                    <a:pt x="2481" y="3352"/>
                    <a:pt x="2489" y="3300"/>
                    <a:pt x="2497" y="3247"/>
                  </a:cubicBezTo>
                  <a:cubicBezTo>
                    <a:pt x="2515" y="3100"/>
                    <a:pt x="2529" y="2941"/>
                    <a:pt x="2545" y="2786"/>
                  </a:cubicBezTo>
                  <a:cubicBezTo>
                    <a:pt x="2545" y="2740"/>
                    <a:pt x="2554" y="2692"/>
                    <a:pt x="2560" y="2647"/>
                  </a:cubicBezTo>
                  <a:cubicBezTo>
                    <a:pt x="2676" y="2695"/>
                    <a:pt x="2800" y="2723"/>
                    <a:pt x="2926" y="2732"/>
                  </a:cubicBezTo>
                  <a:cubicBezTo>
                    <a:pt x="2927" y="2732"/>
                    <a:pt x="2929" y="2732"/>
                    <a:pt x="2930" y="2732"/>
                  </a:cubicBezTo>
                  <a:cubicBezTo>
                    <a:pt x="3042" y="2732"/>
                    <a:pt x="3149" y="2683"/>
                    <a:pt x="3220" y="2596"/>
                  </a:cubicBezTo>
                  <a:cubicBezTo>
                    <a:pt x="3277" y="2514"/>
                    <a:pt x="3256" y="2400"/>
                    <a:pt x="3174" y="2343"/>
                  </a:cubicBezTo>
                  <a:cubicBezTo>
                    <a:pt x="3168" y="2339"/>
                    <a:pt x="3163" y="2337"/>
                    <a:pt x="3158" y="2334"/>
                  </a:cubicBezTo>
                  <a:cubicBezTo>
                    <a:pt x="3131" y="2320"/>
                    <a:pt x="3100" y="2314"/>
                    <a:pt x="3067" y="2314"/>
                  </a:cubicBezTo>
                  <a:cubicBezTo>
                    <a:pt x="2932" y="2314"/>
                    <a:pt x="2759" y="2413"/>
                    <a:pt x="2681" y="2489"/>
                  </a:cubicBezTo>
                  <a:cubicBezTo>
                    <a:pt x="2681" y="2489"/>
                    <a:pt x="2586" y="2609"/>
                    <a:pt x="2564" y="2636"/>
                  </a:cubicBezTo>
                  <a:cubicBezTo>
                    <a:pt x="2576" y="2532"/>
                    <a:pt x="2587" y="2430"/>
                    <a:pt x="2603" y="2329"/>
                  </a:cubicBezTo>
                  <a:cubicBezTo>
                    <a:pt x="2623" y="2192"/>
                    <a:pt x="2653" y="2057"/>
                    <a:pt x="2691" y="1923"/>
                  </a:cubicBezTo>
                  <a:cubicBezTo>
                    <a:pt x="2809" y="1971"/>
                    <a:pt x="2935" y="2000"/>
                    <a:pt x="3061" y="2010"/>
                  </a:cubicBezTo>
                  <a:cubicBezTo>
                    <a:pt x="3064" y="2010"/>
                    <a:pt x="3067" y="2010"/>
                    <a:pt x="3070" y="2010"/>
                  </a:cubicBezTo>
                  <a:cubicBezTo>
                    <a:pt x="3180" y="2010"/>
                    <a:pt x="3285" y="1960"/>
                    <a:pt x="3356" y="1874"/>
                  </a:cubicBezTo>
                  <a:cubicBezTo>
                    <a:pt x="3413" y="1793"/>
                    <a:pt x="3393" y="1679"/>
                    <a:pt x="3311" y="1623"/>
                  </a:cubicBezTo>
                  <a:cubicBezTo>
                    <a:pt x="3307" y="1619"/>
                    <a:pt x="3301" y="1616"/>
                    <a:pt x="3295" y="1612"/>
                  </a:cubicBezTo>
                  <a:cubicBezTo>
                    <a:pt x="3268" y="1598"/>
                    <a:pt x="3237" y="1592"/>
                    <a:pt x="3203" y="1592"/>
                  </a:cubicBezTo>
                  <a:cubicBezTo>
                    <a:pt x="3067" y="1592"/>
                    <a:pt x="2895" y="1691"/>
                    <a:pt x="2817" y="1768"/>
                  </a:cubicBezTo>
                  <a:cubicBezTo>
                    <a:pt x="2817" y="1776"/>
                    <a:pt x="2714" y="1895"/>
                    <a:pt x="2698" y="1916"/>
                  </a:cubicBezTo>
                  <a:cubicBezTo>
                    <a:pt x="2698" y="1907"/>
                    <a:pt x="2698" y="1900"/>
                    <a:pt x="2705" y="1892"/>
                  </a:cubicBezTo>
                  <a:cubicBezTo>
                    <a:pt x="2747" y="1759"/>
                    <a:pt x="2800" y="1632"/>
                    <a:pt x="2866" y="1509"/>
                  </a:cubicBezTo>
                  <a:cubicBezTo>
                    <a:pt x="2900" y="1440"/>
                    <a:pt x="2937" y="1377"/>
                    <a:pt x="2975" y="1316"/>
                  </a:cubicBezTo>
                  <a:cubicBezTo>
                    <a:pt x="3084" y="1375"/>
                    <a:pt x="3202" y="1416"/>
                    <a:pt x="3325" y="1439"/>
                  </a:cubicBezTo>
                  <a:cubicBezTo>
                    <a:pt x="3336" y="1440"/>
                    <a:pt x="3348" y="1441"/>
                    <a:pt x="3359" y="1441"/>
                  </a:cubicBezTo>
                  <a:cubicBezTo>
                    <a:pt x="3456" y="1441"/>
                    <a:pt x="3549" y="1403"/>
                    <a:pt x="3619" y="1336"/>
                  </a:cubicBezTo>
                  <a:cubicBezTo>
                    <a:pt x="3685" y="1261"/>
                    <a:pt x="3679" y="1147"/>
                    <a:pt x="3604" y="1080"/>
                  </a:cubicBezTo>
                  <a:cubicBezTo>
                    <a:pt x="3599" y="1076"/>
                    <a:pt x="3593" y="1072"/>
                    <a:pt x="3588" y="1068"/>
                  </a:cubicBezTo>
                  <a:cubicBezTo>
                    <a:pt x="3554" y="1046"/>
                    <a:pt x="3511" y="1037"/>
                    <a:pt x="3465" y="1037"/>
                  </a:cubicBezTo>
                  <a:cubicBezTo>
                    <a:pt x="3335" y="1037"/>
                    <a:pt x="3175" y="1108"/>
                    <a:pt x="3097" y="1172"/>
                  </a:cubicBezTo>
                  <a:lnTo>
                    <a:pt x="2998" y="1269"/>
                  </a:lnTo>
                  <a:lnTo>
                    <a:pt x="3050" y="1187"/>
                  </a:lnTo>
                  <a:cubicBezTo>
                    <a:pt x="3113" y="1092"/>
                    <a:pt x="3177" y="1006"/>
                    <a:pt x="3237" y="933"/>
                  </a:cubicBezTo>
                  <a:cubicBezTo>
                    <a:pt x="3269" y="890"/>
                    <a:pt x="3300" y="853"/>
                    <a:pt x="3329" y="818"/>
                  </a:cubicBezTo>
                  <a:cubicBezTo>
                    <a:pt x="3336" y="818"/>
                    <a:pt x="3344" y="818"/>
                    <a:pt x="3352" y="818"/>
                  </a:cubicBezTo>
                  <a:cubicBezTo>
                    <a:pt x="3468" y="818"/>
                    <a:pt x="3584" y="800"/>
                    <a:pt x="3695" y="766"/>
                  </a:cubicBezTo>
                  <a:cubicBezTo>
                    <a:pt x="3799" y="725"/>
                    <a:pt x="3880" y="641"/>
                    <a:pt x="3916" y="535"/>
                  </a:cubicBezTo>
                  <a:cubicBezTo>
                    <a:pt x="3941" y="438"/>
                    <a:pt x="3880" y="339"/>
                    <a:pt x="3783" y="314"/>
                  </a:cubicBezTo>
                  <a:cubicBezTo>
                    <a:pt x="3778" y="313"/>
                    <a:pt x="3774" y="313"/>
                    <a:pt x="3769" y="311"/>
                  </a:cubicBezTo>
                  <a:cubicBezTo>
                    <a:pt x="3764" y="311"/>
                    <a:pt x="3759" y="311"/>
                    <a:pt x="3753" y="311"/>
                  </a:cubicBezTo>
                  <a:cubicBezTo>
                    <a:pt x="3609" y="311"/>
                    <a:pt x="3433" y="508"/>
                    <a:pt x="3379" y="629"/>
                  </a:cubicBezTo>
                  <a:cubicBezTo>
                    <a:pt x="3379" y="641"/>
                    <a:pt x="3318" y="818"/>
                    <a:pt x="3322" y="818"/>
                  </a:cubicBezTo>
                  <a:lnTo>
                    <a:pt x="3230" y="925"/>
                  </a:lnTo>
                  <a:cubicBezTo>
                    <a:pt x="3170" y="999"/>
                    <a:pt x="3104" y="1083"/>
                    <a:pt x="3037" y="1178"/>
                  </a:cubicBezTo>
                  <a:cubicBezTo>
                    <a:pt x="2964" y="1280"/>
                    <a:pt x="2897" y="1386"/>
                    <a:pt x="2838" y="1496"/>
                  </a:cubicBezTo>
                  <a:cubicBezTo>
                    <a:pt x="2769" y="1619"/>
                    <a:pt x="2711" y="1748"/>
                    <a:pt x="2667" y="1881"/>
                  </a:cubicBezTo>
                  <a:lnTo>
                    <a:pt x="2667" y="1700"/>
                  </a:lnTo>
                  <a:cubicBezTo>
                    <a:pt x="2649" y="1566"/>
                    <a:pt x="2536" y="1314"/>
                    <a:pt x="2384" y="1285"/>
                  </a:cubicBezTo>
                  <a:cubicBezTo>
                    <a:pt x="2375" y="1284"/>
                    <a:pt x="2365" y="1283"/>
                    <a:pt x="2356" y="1283"/>
                  </a:cubicBezTo>
                  <a:cubicBezTo>
                    <a:pt x="2269" y="1283"/>
                    <a:pt x="2192" y="1347"/>
                    <a:pt x="2178" y="1437"/>
                  </a:cubicBezTo>
                  <a:cubicBezTo>
                    <a:pt x="2176" y="1443"/>
                    <a:pt x="2176" y="1449"/>
                    <a:pt x="2175" y="1456"/>
                  </a:cubicBezTo>
                  <a:cubicBezTo>
                    <a:pt x="2180" y="1568"/>
                    <a:pt x="2235" y="1672"/>
                    <a:pt x="2322" y="1740"/>
                  </a:cubicBezTo>
                  <a:cubicBezTo>
                    <a:pt x="2428" y="1810"/>
                    <a:pt x="2545" y="1863"/>
                    <a:pt x="2667" y="1898"/>
                  </a:cubicBezTo>
                  <a:cubicBezTo>
                    <a:pt x="2623" y="2033"/>
                    <a:pt x="2590" y="2173"/>
                    <a:pt x="2565" y="2314"/>
                  </a:cubicBezTo>
                  <a:cubicBezTo>
                    <a:pt x="2551" y="2395"/>
                    <a:pt x="2539" y="2479"/>
                    <a:pt x="2526" y="2563"/>
                  </a:cubicBezTo>
                  <a:lnTo>
                    <a:pt x="2526" y="2483"/>
                  </a:lnTo>
                  <a:cubicBezTo>
                    <a:pt x="2510" y="2348"/>
                    <a:pt x="2396" y="2097"/>
                    <a:pt x="2245" y="2068"/>
                  </a:cubicBezTo>
                  <a:cubicBezTo>
                    <a:pt x="2235" y="2067"/>
                    <a:pt x="2226" y="2066"/>
                    <a:pt x="2216" y="2066"/>
                  </a:cubicBezTo>
                  <a:cubicBezTo>
                    <a:pt x="2128" y="2066"/>
                    <a:pt x="2052" y="2129"/>
                    <a:pt x="2038" y="2219"/>
                  </a:cubicBezTo>
                  <a:cubicBezTo>
                    <a:pt x="2037" y="2226"/>
                    <a:pt x="2036" y="2232"/>
                    <a:pt x="2036" y="2239"/>
                  </a:cubicBezTo>
                  <a:cubicBezTo>
                    <a:pt x="2041" y="2351"/>
                    <a:pt x="2094" y="2454"/>
                    <a:pt x="2183" y="2523"/>
                  </a:cubicBezTo>
                  <a:cubicBezTo>
                    <a:pt x="2285" y="2589"/>
                    <a:pt x="2397" y="2639"/>
                    <a:pt x="2515" y="2670"/>
                  </a:cubicBezTo>
                  <a:cubicBezTo>
                    <a:pt x="2515" y="2702"/>
                    <a:pt x="2515" y="2735"/>
                    <a:pt x="2503" y="2767"/>
                  </a:cubicBezTo>
                  <a:cubicBezTo>
                    <a:pt x="2485" y="2914"/>
                    <a:pt x="2468" y="3073"/>
                    <a:pt x="2446" y="3224"/>
                  </a:cubicBezTo>
                  <a:cubicBezTo>
                    <a:pt x="2439" y="3277"/>
                    <a:pt x="2428" y="3329"/>
                    <a:pt x="2419" y="3380"/>
                  </a:cubicBezTo>
                  <a:lnTo>
                    <a:pt x="2419" y="3313"/>
                  </a:lnTo>
                  <a:cubicBezTo>
                    <a:pt x="2402" y="3178"/>
                    <a:pt x="2289" y="2925"/>
                    <a:pt x="2139" y="2896"/>
                  </a:cubicBezTo>
                  <a:cubicBezTo>
                    <a:pt x="2130" y="2895"/>
                    <a:pt x="2120" y="2894"/>
                    <a:pt x="2111" y="2894"/>
                  </a:cubicBezTo>
                  <a:cubicBezTo>
                    <a:pt x="2023" y="2894"/>
                    <a:pt x="1945" y="2958"/>
                    <a:pt x="1931" y="3047"/>
                  </a:cubicBezTo>
                  <a:cubicBezTo>
                    <a:pt x="1931" y="3054"/>
                    <a:pt x="1930" y="3060"/>
                    <a:pt x="1930" y="3067"/>
                  </a:cubicBezTo>
                  <a:cubicBezTo>
                    <a:pt x="1934" y="3179"/>
                    <a:pt x="1988" y="3284"/>
                    <a:pt x="2077" y="3351"/>
                  </a:cubicBezTo>
                  <a:cubicBezTo>
                    <a:pt x="2176" y="3417"/>
                    <a:pt x="2286" y="3466"/>
                    <a:pt x="2401" y="3498"/>
                  </a:cubicBezTo>
                  <a:cubicBezTo>
                    <a:pt x="2390" y="3551"/>
                    <a:pt x="2378" y="3604"/>
                    <a:pt x="2365" y="3654"/>
                  </a:cubicBezTo>
                  <a:cubicBezTo>
                    <a:pt x="2352" y="3705"/>
                    <a:pt x="2348" y="3721"/>
                    <a:pt x="2337" y="3756"/>
                  </a:cubicBezTo>
                  <a:cubicBezTo>
                    <a:pt x="2325" y="3790"/>
                    <a:pt x="2315" y="3823"/>
                    <a:pt x="2304" y="3857"/>
                  </a:cubicBezTo>
                  <a:lnTo>
                    <a:pt x="2235" y="4047"/>
                  </a:lnTo>
                  <a:lnTo>
                    <a:pt x="2185" y="4171"/>
                  </a:lnTo>
                  <a:cubicBezTo>
                    <a:pt x="2193" y="4118"/>
                    <a:pt x="2207" y="4015"/>
                    <a:pt x="2207" y="4006"/>
                  </a:cubicBezTo>
                  <a:cubicBezTo>
                    <a:pt x="2205" y="3885"/>
                    <a:pt x="2173" y="3768"/>
                    <a:pt x="2113" y="3663"/>
                  </a:cubicBezTo>
                  <a:cubicBezTo>
                    <a:pt x="2114" y="3650"/>
                    <a:pt x="2114" y="3636"/>
                    <a:pt x="2113" y="3623"/>
                  </a:cubicBezTo>
                  <a:cubicBezTo>
                    <a:pt x="2100" y="3534"/>
                    <a:pt x="2023" y="3470"/>
                    <a:pt x="1935" y="3470"/>
                  </a:cubicBezTo>
                  <a:cubicBezTo>
                    <a:pt x="1927" y="3470"/>
                    <a:pt x="1918" y="3471"/>
                    <a:pt x="1909" y="3472"/>
                  </a:cubicBezTo>
                  <a:cubicBezTo>
                    <a:pt x="1904" y="3473"/>
                    <a:pt x="1897" y="3475"/>
                    <a:pt x="1891" y="3476"/>
                  </a:cubicBezTo>
                  <a:cubicBezTo>
                    <a:pt x="1744" y="3515"/>
                    <a:pt x="1651" y="3771"/>
                    <a:pt x="1643" y="3918"/>
                  </a:cubicBezTo>
                  <a:cubicBezTo>
                    <a:pt x="1643" y="3926"/>
                    <a:pt x="1643" y="4013"/>
                    <a:pt x="1652" y="4065"/>
                  </a:cubicBezTo>
                  <a:lnTo>
                    <a:pt x="1630" y="3968"/>
                  </a:lnTo>
                  <a:cubicBezTo>
                    <a:pt x="1613" y="3904"/>
                    <a:pt x="1595" y="3838"/>
                    <a:pt x="1578" y="3768"/>
                  </a:cubicBezTo>
                  <a:lnTo>
                    <a:pt x="1547" y="3666"/>
                  </a:lnTo>
                  <a:cubicBezTo>
                    <a:pt x="1538" y="3632"/>
                    <a:pt x="1524" y="3597"/>
                    <a:pt x="1511" y="3563"/>
                  </a:cubicBezTo>
                  <a:cubicBezTo>
                    <a:pt x="1483" y="3482"/>
                    <a:pt x="1448" y="3402"/>
                    <a:pt x="1413" y="3324"/>
                  </a:cubicBezTo>
                  <a:cubicBezTo>
                    <a:pt x="1533" y="3299"/>
                    <a:pt x="1648" y="3256"/>
                    <a:pt x="1754" y="3196"/>
                  </a:cubicBezTo>
                  <a:cubicBezTo>
                    <a:pt x="1847" y="3134"/>
                    <a:pt x="1909" y="3034"/>
                    <a:pt x="1921" y="2923"/>
                  </a:cubicBezTo>
                  <a:cubicBezTo>
                    <a:pt x="1919" y="2824"/>
                    <a:pt x="1838" y="2744"/>
                    <a:pt x="1737" y="2744"/>
                  </a:cubicBezTo>
                  <a:cubicBezTo>
                    <a:pt x="1723" y="2744"/>
                    <a:pt x="1709" y="2746"/>
                    <a:pt x="1696" y="2750"/>
                  </a:cubicBezTo>
                  <a:cubicBezTo>
                    <a:pt x="1549" y="2766"/>
                    <a:pt x="1411" y="3008"/>
                    <a:pt x="1383" y="3143"/>
                  </a:cubicBezTo>
                  <a:cubicBezTo>
                    <a:pt x="1383" y="3152"/>
                    <a:pt x="1372" y="3250"/>
                    <a:pt x="1369" y="3304"/>
                  </a:cubicBezTo>
                  <a:cubicBezTo>
                    <a:pt x="1347" y="3255"/>
                    <a:pt x="1325" y="3209"/>
                    <a:pt x="1301" y="3157"/>
                  </a:cubicBezTo>
                  <a:cubicBezTo>
                    <a:pt x="1234" y="3020"/>
                    <a:pt x="1155" y="2883"/>
                    <a:pt x="1088" y="2746"/>
                  </a:cubicBezTo>
                  <a:lnTo>
                    <a:pt x="1022" y="2621"/>
                  </a:lnTo>
                  <a:cubicBezTo>
                    <a:pt x="1146" y="2595"/>
                    <a:pt x="1266" y="2551"/>
                    <a:pt x="1377" y="2491"/>
                  </a:cubicBezTo>
                  <a:cubicBezTo>
                    <a:pt x="1470" y="2430"/>
                    <a:pt x="1533" y="2332"/>
                    <a:pt x="1549" y="2222"/>
                  </a:cubicBezTo>
                  <a:cubicBezTo>
                    <a:pt x="1553" y="2121"/>
                    <a:pt x="1474" y="2037"/>
                    <a:pt x="1374" y="2035"/>
                  </a:cubicBezTo>
                  <a:cubicBezTo>
                    <a:pt x="1372" y="2034"/>
                    <a:pt x="1369" y="2034"/>
                    <a:pt x="1367" y="2034"/>
                  </a:cubicBezTo>
                  <a:cubicBezTo>
                    <a:pt x="1362" y="2034"/>
                    <a:pt x="1358" y="2035"/>
                    <a:pt x="1352" y="2035"/>
                  </a:cubicBezTo>
                  <a:cubicBezTo>
                    <a:pt x="1205" y="2053"/>
                    <a:pt x="1067" y="2295"/>
                    <a:pt x="1041" y="2429"/>
                  </a:cubicBezTo>
                  <a:cubicBezTo>
                    <a:pt x="1041" y="2439"/>
                    <a:pt x="1026" y="2576"/>
                    <a:pt x="1024" y="2617"/>
                  </a:cubicBezTo>
                  <a:cubicBezTo>
                    <a:pt x="977" y="2524"/>
                    <a:pt x="929" y="2432"/>
                    <a:pt x="886" y="2339"/>
                  </a:cubicBezTo>
                  <a:cubicBezTo>
                    <a:pt x="829" y="2213"/>
                    <a:pt x="780" y="2084"/>
                    <a:pt x="739" y="1952"/>
                  </a:cubicBezTo>
                  <a:cubicBezTo>
                    <a:pt x="864" y="1926"/>
                    <a:pt x="984" y="1882"/>
                    <a:pt x="1097" y="1821"/>
                  </a:cubicBezTo>
                  <a:cubicBezTo>
                    <a:pt x="1186" y="1757"/>
                    <a:pt x="1243" y="1657"/>
                    <a:pt x="1254" y="1549"/>
                  </a:cubicBezTo>
                  <a:cubicBezTo>
                    <a:pt x="1256" y="1447"/>
                    <a:pt x="1175" y="1364"/>
                    <a:pt x="1073" y="1362"/>
                  </a:cubicBezTo>
                  <a:lnTo>
                    <a:pt x="1057" y="1362"/>
                  </a:lnTo>
                  <a:cubicBezTo>
                    <a:pt x="909" y="1380"/>
                    <a:pt x="772" y="1623"/>
                    <a:pt x="745" y="1757"/>
                  </a:cubicBezTo>
                  <a:cubicBezTo>
                    <a:pt x="745" y="1767"/>
                    <a:pt x="729" y="1918"/>
                    <a:pt x="729" y="1947"/>
                  </a:cubicBezTo>
                  <a:lnTo>
                    <a:pt x="729" y="1925"/>
                  </a:lnTo>
                  <a:cubicBezTo>
                    <a:pt x="691" y="1790"/>
                    <a:pt x="665" y="1654"/>
                    <a:pt x="651" y="1515"/>
                  </a:cubicBezTo>
                  <a:cubicBezTo>
                    <a:pt x="642" y="1440"/>
                    <a:pt x="639" y="1368"/>
                    <a:pt x="637" y="1294"/>
                  </a:cubicBezTo>
                  <a:cubicBezTo>
                    <a:pt x="761" y="1283"/>
                    <a:pt x="881" y="1253"/>
                    <a:pt x="997" y="1205"/>
                  </a:cubicBezTo>
                  <a:cubicBezTo>
                    <a:pt x="1095" y="1154"/>
                    <a:pt x="1168" y="1061"/>
                    <a:pt x="1191" y="952"/>
                  </a:cubicBezTo>
                  <a:cubicBezTo>
                    <a:pt x="1205" y="853"/>
                    <a:pt x="1135" y="761"/>
                    <a:pt x="1037" y="748"/>
                  </a:cubicBezTo>
                  <a:cubicBezTo>
                    <a:pt x="1031" y="747"/>
                    <a:pt x="1024" y="745"/>
                    <a:pt x="1018" y="745"/>
                  </a:cubicBezTo>
                  <a:cubicBezTo>
                    <a:pt x="871" y="745"/>
                    <a:pt x="705" y="973"/>
                    <a:pt x="664" y="1103"/>
                  </a:cubicBezTo>
                  <a:cubicBezTo>
                    <a:pt x="664" y="1111"/>
                    <a:pt x="646" y="1185"/>
                    <a:pt x="634" y="1239"/>
                  </a:cubicBezTo>
                  <a:lnTo>
                    <a:pt x="634" y="1143"/>
                  </a:lnTo>
                  <a:cubicBezTo>
                    <a:pt x="634" y="1027"/>
                    <a:pt x="643" y="921"/>
                    <a:pt x="651" y="827"/>
                  </a:cubicBezTo>
                  <a:cubicBezTo>
                    <a:pt x="651" y="774"/>
                    <a:pt x="660" y="725"/>
                    <a:pt x="665" y="680"/>
                  </a:cubicBezTo>
                  <a:cubicBezTo>
                    <a:pt x="770" y="614"/>
                    <a:pt x="863" y="531"/>
                    <a:pt x="940" y="435"/>
                  </a:cubicBezTo>
                  <a:cubicBezTo>
                    <a:pt x="1006" y="344"/>
                    <a:pt x="1027" y="229"/>
                    <a:pt x="998" y="120"/>
                  </a:cubicBezTo>
                  <a:cubicBezTo>
                    <a:pt x="972" y="47"/>
                    <a:pt x="902"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5043319" y="4394355"/>
              <a:ext cx="23961" cy="35994"/>
            </a:xfrm>
            <a:custGeom>
              <a:avLst/>
              <a:gdLst/>
              <a:ahLst/>
              <a:cxnLst/>
              <a:rect l="l" t="t" r="r" b="b"/>
              <a:pathLst>
                <a:path w="454" h="682" extrusionOk="0">
                  <a:moveTo>
                    <a:pt x="198" y="0"/>
                  </a:moveTo>
                  <a:cubicBezTo>
                    <a:pt x="130" y="0"/>
                    <a:pt x="64" y="40"/>
                    <a:pt x="34" y="106"/>
                  </a:cubicBezTo>
                  <a:cubicBezTo>
                    <a:pt x="30" y="112"/>
                    <a:pt x="28" y="119"/>
                    <a:pt x="26" y="125"/>
                  </a:cubicBezTo>
                  <a:cubicBezTo>
                    <a:pt x="1" y="234"/>
                    <a:pt x="25" y="349"/>
                    <a:pt x="92" y="438"/>
                  </a:cubicBezTo>
                  <a:cubicBezTo>
                    <a:pt x="177" y="533"/>
                    <a:pt x="276" y="616"/>
                    <a:pt x="385" y="682"/>
                  </a:cubicBezTo>
                  <a:cubicBezTo>
                    <a:pt x="385" y="682"/>
                    <a:pt x="433" y="504"/>
                    <a:pt x="435" y="492"/>
                  </a:cubicBezTo>
                  <a:cubicBezTo>
                    <a:pt x="454" y="356"/>
                    <a:pt x="411" y="83"/>
                    <a:pt x="273" y="17"/>
                  </a:cubicBezTo>
                  <a:cubicBezTo>
                    <a:pt x="249" y="6"/>
                    <a:pt x="223"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33;p4"/>
          <p:cNvCxnSpPr/>
          <p:nvPr/>
        </p:nvCxnSpPr>
        <p:spPr>
          <a:xfrm>
            <a:off x="723400" y="4607441"/>
            <a:ext cx="7707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5615201" y="2126925"/>
            <a:ext cx="2631600" cy="18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b="0"/>
            </a:lvl1pPr>
            <a:lvl2pPr lvl="1" algn="ctr" rtl="0">
              <a:lnSpc>
                <a:spcPct val="100000"/>
              </a:lnSpc>
              <a:spcBef>
                <a:spcPts val="10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2"/>
          </p:nvPr>
        </p:nvSpPr>
        <p:spPr>
          <a:xfrm>
            <a:off x="897175" y="2126925"/>
            <a:ext cx="2631600" cy="18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 name="Google Shape;38;p5"/>
          <p:cNvSpPr txBox="1">
            <a:spLocks noGrp="1"/>
          </p:cNvSpPr>
          <p:nvPr>
            <p:ph type="subTitle" idx="3"/>
          </p:nvPr>
        </p:nvSpPr>
        <p:spPr>
          <a:xfrm>
            <a:off x="5615200" y="1792850"/>
            <a:ext cx="2631600" cy="394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 name="Google Shape;39;p5"/>
          <p:cNvSpPr txBox="1">
            <a:spLocks noGrp="1"/>
          </p:cNvSpPr>
          <p:nvPr>
            <p:ph type="subTitle" idx="4"/>
          </p:nvPr>
        </p:nvSpPr>
        <p:spPr>
          <a:xfrm>
            <a:off x="897175" y="1792850"/>
            <a:ext cx="26316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40" name="Google Shape;40;p5"/>
          <p:cNvCxnSpPr/>
          <p:nvPr/>
        </p:nvCxnSpPr>
        <p:spPr>
          <a:xfrm>
            <a:off x="723400" y="4607441"/>
            <a:ext cx="7707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a:spLocks noGrp="1"/>
          </p:cNvSpPr>
          <p:nvPr>
            <p:ph type="pic" idx="2"/>
          </p:nvPr>
        </p:nvSpPr>
        <p:spPr>
          <a:xfrm flipH="1">
            <a:off x="5720273" y="552525"/>
            <a:ext cx="2710500" cy="4038600"/>
          </a:xfrm>
          <a:prstGeom prst="roundRect">
            <a:avLst>
              <a:gd name="adj" fmla="val 16667"/>
            </a:avLst>
          </a:prstGeom>
          <a:noFill/>
          <a:ln>
            <a:noFill/>
          </a:ln>
        </p:spPr>
      </p:sp>
      <p:sp>
        <p:nvSpPr>
          <p:cNvPr id="45" name="Google Shape;45;p7"/>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2135550" y="11890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51" name="Google Shape;51;p9"/>
          <p:cNvSpPr txBox="1">
            <a:spLocks noGrp="1"/>
          </p:cNvSpPr>
          <p:nvPr>
            <p:ph type="subTitle" idx="1"/>
          </p:nvPr>
        </p:nvSpPr>
        <p:spPr>
          <a:xfrm>
            <a:off x="2135550" y="3153450"/>
            <a:ext cx="4872900" cy="4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720000" y="1152400"/>
            <a:ext cx="3329700" cy="1100400"/>
          </a:xfrm>
          <a:prstGeom prst="rect">
            <a:avLst/>
          </a:prstGeom>
          <a:solidFill>
            <a:schemeClr val="accent2"/>
          </a:solidFill>
        </p:spPr>
        <p:txBody>
          <a:bodyPr spcFirstLastPara="1" wrap="square" lIns="91425" tIns="91425" rIns="91425" bIns="91425" anchor="t" anchorCtr="0">
            <a:noAutofit/>
          </a:bodyPr>
          <a:lstStyle>
            <a:lvl1pPr lvl="0"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taatliches"/>
              <a:buNone/>
              <a:defRPr sz="35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1"/>
              </a:buClr>
              <a:buSzPts val="1100"/>
              <a:buFont typeface="Barlow Semi Condensed"/>
              <a:buChar char="●"/>
              <a:defRPr sz="1100">
                <a:solidFill>
                  <a:schemeClr val="dk1"/>
                </a:solidFill>
                <a:latin typeface="Barlow Semi Condensed"/>
                <a:ea typeface="Barlow Semi Condensed"/>
                <a:cs typeface="Barlow Semi Condensed"/>
                <a:sym typeface="Barlow Semi Condensed"/>
              </a:defRPr>
            </a:lvl1pPr>
            <a:lvl2pPr marL="914400" lvl="1" indent="-298450">
              <a:lnSpc>
                <a:spcPct val="100000"/>
              </a:lnSpc>
              <a:spcBef>
                <a:spcPts val="0"/>
              </a:spcBef>
              <a:spcAft>
                <a:spcPts val="0"/>
              </a:spcAft>
              <a:buClr>
                <a:schemeClr val="dk1"/>
              </a:buClr>
              <a:buSzPts val="1100"/>
              <a:buFont typeface="Barlow Semi Condensed"/>
              <a:buChar char="○"/>
              <a:defRPr sz="1100">
                <a:solidFill>
                  <a:schemeClr val="dk1"/>
                </a:solidFill>
                <a:latin typeface="Barlow Semi Condensed"/>
                <a:ea typeface="Barlow Semi Condensed"/>
                <a:cs typeface="Barlow Semi Condensed"/>
                <a:sym typeface="Barlow Semi Condensed"/>
              </a:defRPr>
            </a:lvl2pPr>
            <a:lvl3pPr marL="1371600" lvl="2" indent="-298450">
              <a:lnSpc>
                <a:spcPct val="100000"/>
              </a:lnSpc>
              <a:spcBef>
                <a:spcPts val="0"/>
              </a:spcBef>
              <a:spcAft>
                <a:spcPts val="0"/>
              </a:spcAft>
              <a:buClr>
                <a:schemeClr val="dk1"/>
              </a:buClr>
              <a:buSzPts val="1100"/>
              <a:buFont typeface="Barlow Semi Condensed"/>
              <a:buChar char="■"/>
              <a:defRPr sz="1100">
                <a:solidFill>
                  <a:schemeClr val="dk1"/>
                </a:solidFill>
                <a:latin typeface="Barlow Semi Condensed"/>
                <a:ea typeface="Barlow Semi Condensed"/>
                <a:cs typeface="Barlow Semi Condensed"/>
                <a:sym typeface="Barlow Semi Condensed"/>
              </a:defRPr>
            </a:lvl3pPr>
            <a:lvl4pPr marL="1828800" lvl="3" indent="-298450">
              <a:lnSpc>
                <a:spcPct val="100000"/>
              </a:lnSpc>
              <a:spcBef>
                <a:spcPts val="0"/>
              </a:spcBef>
              <a:spcAft>
                <a:spcPts val="0"/>
              </a:spcAft>
              <a:buClr>
                <a:schemeClr val="dk1"/>
              </a:buClr>
              <a:buSzPts val="1100"/>
              <a:buFont typeface="Barlow Semi Condensed"/>
              <a:buChar char="●"/>
              <a:defRPr sz="1100">
                <a:solidFill>
                  <a:schemeClr val="dk1"/>
                </a:solidFill>
                <a:latin typeface="Barlow Semi Condensed"/>
                <a:ea typeface="Barlow Semi Condensed"/>
                <a:cs typeface="Barlow Semi Condensed"/>
                <a:sym typeface="Barlow Semi Condensed"/>
              </a:defRPr>
            </a:lvl4pPr>
            <a:lvl5pPr marL="2286000" lvl="4" indent="-298450">
              <a:lnSpc>
                <a:spcPct val="100000"/>
              </a:lnSpc>
              <a:spcBef>
                <a:spcPts val="0"/>
              </a:spcBef>
              <a:spcAft>
                <a:spcPts val="0"/>
              </a:spcAft>
              <a:buClr>
                <a:schemeClr val="dk1"/>
              </a:buClr>
              <a:buSzPts val="1100"/>
              <a:buFont typeface="Barlow Semi Condensed"/>
              <a:buChar char="○"/>
              <a:defRPr sz="1100">
                <a:solidFill>
                  <a:schemeClr val="dk1"/>
                </a:solidFill>
                <a:latin typeface="Barlow Semi Condensed"/>
                <a:ea typeface="Barlow Semi Condensed"/>
                <a:cs typeface="Barlow Semi Condensed"/>
                <a:sym typeface="Barlow Semi Condensed"/>
              </a:defRPr>
            </a:lvl5pPr>
            <a:lvl6pPr marL="2743200" lvl="5" indent="-298450">
              <a:lnSpc>
                <a:spcPct val="100000"/>
              </a:lnSpc>
              <a:spcBef>
                <a:spcPts val="0"/>
              </a:spcBef>
              <a:spcAft>
                <a:spcPts val="0"/>
              </a:spcAft>
              <a:buClr>
                <a:schemeClr val="dk1"/>
              </a:buClr>
              <a:buSzPts val="1100"/>
              <a:buFont typeface="Barlow Semi Condensed"/>
              <a:buChar char="■"/>
              <a:defRPr sz="1100">
                <a:solidFill>
                  <a:schemeClr val="dk1"/>
                </a:solidFill>
                <a:latin typeface="Barlow Semi Condensed"/>
                <a:ea typeface="Barlow Semi Condensed"/>
                <a:cs typeface="Barlow Semi Condensed"/>
                <a:sym typeface="Barlow Semi Condensed"/>
              </a:defRPr>
            </a:lvl6pPr>
            <a:lvl7pPr marL="3200400" lvl="6" indent="-298450">
              <a:lnSpc>
                <a:spcPct val="100000"/>
              </a:lnSpc>
              <a:spcBef>
                <a:spcPts val="0"/>
              </a:spcBef>
              <a:spcAft>
                <a:spcPts val="0"/>
              </a:spcAft>
              <a:buClr>
                <a:schemeClr val="dk1"/>
              </a:buClr>
              <a:buSzPts val="1100"/>
              <a:buFont typeface="Barlow Semi Condensed"/>
              <a:buChar char="●"/>
              <a:defRPr sz="1100">
                <a:solidFill>
                  <a:schemeClr val="dk1"/>
                </a:solidFill>
                <a:latin typeface="Barlow Semi Condensed"/>
                <a:ea typeface="Barlow Semi Condensed"/>
                <a:cs typeface="Barlow Semi Condensed"/>
                <a:sym typeface="Barlow Semi Condensed"/>
              </a:defRPr>
            </a:lvl7pPr>
            <a:lvl8pPr marL="3657600" lvl="7" indent="-298450">
              <a:lnSpc>
                <a:spcPct val="100000"/>
              </a:lnSpc>
              <a:spcBef>
                <a:spcPts val="0"/>
              </a:spcBef>
              <a:spcAft>
                <a:spcPts val="0"/>
              </a:spcAft>
              <a:buClr>
                <a:schemeClr val="dk1"/>
              </a:buClr>
              <a:buSzPts val="1100"/>
              <a:buFont typeface="Barlow Semi Condensed"/>
              <a:buChar char="○"/>
              <a:defRPr sz="1100">
                <a:solidFill>
                  <a:schemeClr val="dk1"/>
                </a:solidFill>
                <a:latin typeface="Barlow Semi Condensed"/>
                <a:ea typeface="Barlow Semi Condensed"/>
                <a:cs typeface="Barlow Semi Condensed"/>
                <a:sym typeface="Barlow Semi Condensed"/>
              </a:defRPr>
            </a:lvl8pPr>
            <a:lvl9pPr marL="4114800" lvl="8" indent="-298450">
              <a:lnSpc>
                <a:spcPct val="100000"/>
              </a:lnSpc>
              <a:spcBef>
                <a:spcPts val="0"/>
              </a:spcBef>
              <a:spcAft>
                <a:spcPts val="0"/>
              </a:spcAft>
              <a:buClr>
                <a:schemeClr val="dk1"/>
              </a:buClr>
              <a:buSzPts val="1100"/>
              <a:buFont typeface="Barlow Semi Condensed"/>
              <a:buChar char="■"/>
              <a:defRPr sz="1100">
                <a:solidFill>
                  <a:schemeClr val="dk1"/>
                </a:solidFill>
                <a:latin typeface="Barlow Semi Condensed"/>
                <a:ea typeface="Barlow Semi Condensed"/>
                <a:cs typeface="Barlow Semi Condensed"/>
                <a:sym typeface="Barlow Semi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myheart.org.sg/tools-resources/bmi-calculator/"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ctrTitle"/>
          </p:nvPr>
        </p:nvSpPr>
        <p:spPr>
          <a:xfrm>
            <a:off x="713225" y="705551"/>
            <a:ext cx="3806400" cy="26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Analysis of Factors Affecting Cardiovascular disease</a:t>
            </a:r>
            <a:endParaRPr sz="4000"/>
          </a:p>
        </p:txBody>
      </p:sp>
      <p:sp>
        <p:nvSpPr>
          <p:cNvPr id="140" name="Google Shape;140;p20"/>
          <p:cNvSpPr txBox="1">
            <a:spLocks noGrp="1"/>
          </p:cNvSpPr>
          <p:nvPr>
            <p:ph type="subTitle" idx="1"/>
          </p:nvPr>
        </p:nvSpPr>
        <p:spPr>
          <a:xfrm>
            <a:off x="713225" y="3728170"/>
            <a:ext cx="3806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Gems, Garry, Keegan, Young Gun</a:t>
            </a:r>
            <a:endParaRPr/>
          </a:p>
        </p:txBody>
      </p:sp>
      <p:pic>
        <p:nvPicPr>
          <p:cNvPr id="141" name="Google Shape;141;p20"/>
          <p:cNvPicPr preferRelativeResize="0"/>
          <p:nvPr/>
        </p:nvPicPr>
        <p:blipFill>
          <a:blip r:embed="rId3">
            <a:alphaModFix/>
          </a:blip>
          <a:stretch>
            <a:fillRect/>
          </a:stretch>
        </p:blipFill>
        <p:spPr>
          <a:xfrm>
            <a:off x="4519625" y="705550"/>
            <a:ext cx="3946725" cy="297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a:spLocks noGrp="1"/>
          </p:cNvSpPr>
          <p:nvPr>
            <p:ph type="pic" idx="2"/>
          </p:nvPr>
        </p:nvSpPr>
        <p:spPr>
          <a:xfrm flipH="1">
            <a:off x="5720273" y="552525"/>
            <a:ext cx="2710500" cy="4038600"/>
          </a:xfrm>
          <a:prstGeom prst="roundRect">
            <a:avLst>
              <a:gd name="adj" fmla="val 16667"/>
            </a:avLst>
          </a:prstGeom>
        </p:spPr>
      </p:sp>
      <p:sp>
        <p:nvSpPr>
          <p:cNvPr id="218" name="Google Shape;218;p29"/>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Data Shape</a:t>
            </a:r>
            <a:endParaRPr sz="4000"/>
          </a:p>
        </p:txBody>
      </p:sp>
      <p:sp>
        <p:nvSpPr>
          <p:cNvPr id="219" name="Google Shape;219;p29"/>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20" name="Google Shape;220;p29"/>
          <p:cNvPicPr preferRelativeResize="0"/>
          <p:nvPr/>
        </p:nvPicPr>
        <p:blipFill>
          <a:blip r:embed="rId3">
            <a:alphaModFix/>
          </a:blip>
          <a:stretch>
            <a:fillRect/>
          </a:stretch>
        </p:blipFill>
        <p:spPr>
          <a:xfrm>
            <a:off x="927275" y="1387400"/>
            <a:ext cx="4947525" cy="3203725"/>
          </a:xfrm>
          <a:prstGeom prst="rect">
            <a:avLst/>
          </a:prstGeom>
          <a:noFill/>
          <a:ln>
            <a:noFill/>
          </a:ln>
        </p:spPr>
      </p:pic>
      <p:sp>
        <p:nvSpPr>
          <p:cNvPr id="221" name="Google Shape;221;p29"/>
          <p:cNvSpPr/>
          <p:nvPr/>
        </p:nvSpPr>
        <p:spPr>
          <a:xfrm>
            <a:off x="3588775" y="1950400"/>
            <a:ext cx="546300" cy="1025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9"/>
          <p:cNvPicPr preferRelativeResize="0"/>
          <p:nvPr/>
        </p:nvPicPr>
        <p:blipFill>
          <a:blip r:embed="rId4">
            <a:alphaModFix/>
          </a:blip>
          <a:stretch>
            <a:fillRect/>
          </a:stretch>
        </p:blipFill>
        <p:spPr>
          <a:xfrm>
            <a:off x="5812550" y="1892550"/>
            <a:ext cx="3095451" cy="174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a:spLocks noGrp="1"/>
          </p:cNvSpPr>
          <p:nvPr>
            <p:ph type="pic" idx="2"/>
          </p:nvPr>
        </p:nvSpPr>
        <p:spPr>
          <a:xfrm flipH="1">
            <a:off x="5720273" y="552525"/>
            <a:ext cx="2710500" cy="4038600"/>
          </a:xfrm>
          <a:prstGeom prst="roundRect">
            <a:avLst>
              <a:gd name="adj" fmla="val 16667"/>
            </a:avLst>
          </a:prstGeom>
        </p:spPr>
      </p:sp>
      <p:sp>
        <p:nvSpPr>
          <p:cNvPr id="228" name="Google Shape;228;p30"/>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NEW data shape</a:t>
            </a:r>
            <a:endParaRPr sz="4000"/>
          </a:p>
        </p:txBody>
      </p:sp>
      <p:sp>
        <p:nvSpPr>
          <p:cNvPr id="229" name="Google Shape;229;p30"/>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0" name="Google Shape;230;p30"/>
          <p:cNvPicPr preferRelativeResize="0"/>
          <p:nvPr/>
        </p:nvPicPr>
        <p:blipFill>
          <a:blip r:embed="rId3">
            <a:alphaModFix/>
          </a:blip>
          <a:stretch>
            <a:fillRect/>
          </a:stretch>
        </p:blipFill>
        <p:spPr>
          <a:xfrm>
            <a:off x="633000" y="1836075"/>
            <a:ext cx="6854151" cy="1673550"/>
          </a:xfrm>
          <a:prstGeom prst="rect">
            <a:avLst/>
          </a:prstGeom>
          <a:noFill/>
          <a:ln>
            <a:noFill/>
          </a:ln>
        </p:spPr>
      </p:pic>
      <p:pic>
        <p:nvPicPr>
          <p:cNvPr id="231" name="Google Shape;231;p30"/>
          <p:cNvPicPr preferRelativeResize="0"/>
          <p:nvPr/>
        </p:nvPicPr>
        <p:blipFill>
          <a:blip r:embed="rId4">
            <a:alphaModFix/>
          </a:blip>
          <a:stretch>
            <a:fillRect/>
          </a:stretch>
        </p:blipFill>
        <p:spPr>
          <a:xfrm>
            <a:off x="7029250" y="1900375"/>
            <a:ext cx="1547523" cy="1673550"/>
          </a:xfrm>
          <a:prstGeom prst="rect">
            <a:avLst/>
          </a:prstGeom>
          <a:noFill/>
          <a:ln>
            <a:noFill/>
          </a:ln>
        </p:spPr>
      </p:pic>
      <p:sp>
        <p:nvSpPr>
          <p:cNvPr id="232" name="Google Shape;232;p30"/>
          <p:cNvSpPr/>
          <p:nvPr/>
        </p:nvSpPr>
        <p:spPr>
          <a:xfrm>
            <a:off x="1118050" y="2114225"/>
            <a:ext cx="546300" cy="1025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885A"/>
              </a:solidFill>
            </a:endParaRPr>
          </a:p>
        </p:txBody>
      </p:sp>
      <p:sp>
        <p:nvSpPr>
          <p:cNvPr id="233" name="Google Shape;233;p30"/>
          <p:cNvSpPr/>
          <p:nvPr/>
        </p:nvSpPr>
        <p:spPr>
          <a:xfrm>
            <a:off x="8094750" y="2160150"/>
            <a:ext cx="546300" cy="1025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885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a:spLocks noGrp="1"/>
          </p:cNvSpPr>
          <p:nvPr>
            <p:ph type="pic" idx="2"/>
          </p:nvPr>
        </p:nvSpPr>
        <p:spPr>
          <a:xfrm flipH="1">
            <a:off x="9933898" y="865850"/>
            <a:ext cx="2710500" cy="4038600"/>
          </a:xfrm>
          <a:prstGeom prst="roundRect">
            <a:avLst>
              <a:gd name="adj" fmla="val 16667"/>
            </a:avLst>
          </a:prstGeom>
        </p:spPr>
      </p:sp>
      <p:sp>
        <p:nvSpPr>
          <p:cNvPr id="239" name="Google Shape;239;p31"/>
          <p:cNvSpPr txBox="1">
            <a:spLocks noGrp="1"/>
          </p:cNvSpPr>
          <p:nvPr>
            <p:ph type="title"/>
          </p:nvPr>
        </p:nvSpPr>
        <p:spPr>
          <a:xfrm>
            <a:off x="720425" y="651675"/>
            <a:ext cx="53967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Exploratory data analysis</a:t>
            </a:r>
            <a:endParaRPr sz="4000"/>
          </a:p>
        </p:txBody>
      </p:sp>
      <p:sp>
        <p:nvSpPr>
          <p:cNvPr id="240" name="Google Shape;240;p31"/>
          <p:cNvSpPr/>
          <p:nvPr/>
        </p:nvSpPr>
        <p:spPr>
          <a:xfrm>
            <a:off x="878825" y="1688900"/>
            <a:ext cx="3995700" cy="813600"/>
          </a:xfrm>
          <a:prstGeom prst="roundRect">
            <a:avLst>
              <a:gd name="adj" fmla="val 16667"/>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31515"/>
              </a:solidFill>
            </a:endParaRPr>
          </a:p>
        </p:txBody>
      </p:sp>
      <p:sp>
        <p:nvSpPr>
          <p:cNvPr id="241" name="Google Shape;241;p31"/>
          <p:cNvSpPr/>
          <p:nvPr/>
        </p:nvSpPr>
        <p:spPr>
          <a:xfrm>
            <a:off x="878825" y="3361900"/>
            <a:ext cx="3995700" cy="8136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txBox="1">
            <a:spLocks noGrp="1"/>
          </p:cNvSpPr>
          <p:nvPr>
            <p:ph type="subTitle" idx="1"/>
          </p:nvPr>
        </p:nvSpPr>
        <p:spPr>
          <a:xfrm>
            <a:off x="954575" y="1758150"/>
            <a:ext cx="3844200" cy="8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50">
                <a:latin typeface="Staatliches"/>
                <a:ea typeface="Staatliches"/>
                <a:cs typeface="Staatliches"/>
                <a:sym typeface="Staatliches"/>
              </a:rPr>
              <a:t>Uni-Variate Exploration</a:t>
            </a:r>
            <a:endParaRPr sz="4250">
              <a:latin typeface="Staatliches"/>
              <a:ea typeface="Staatliches"/>
              <a:cs typeface="Staatliches"/>
              <a:sym typeface="Staatliches"/>
            </a:endParaRPr>
          </a:p>
        </p:txBody>
      </p:sp>
      <p:sp>
        <p:nvSpPr>
          <p:cNvPr id="243" name="Google Shape;243;p31"/>
          <p:cNvSpPr txBox="1"/>
          <p:nvPr/>
        </p:nvSpPr>
        <p:spPr>
          <a:xfrm>
            <a:off x="897125" y="3426250"/>
            <a:ext cx="3959100" cy="6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50">
                <a:latin typeface="Staatliches"/>
                <a:ea typeface="Staatliches"/>
                <a:cs typeface="Staatliches"/>
                <a:sym typeface="Staatliches"/>
              </a:rPr>
              <a:t>Correlation</a:t>
            </a:r>
            <a:endParaRPr sz="3250">
              <a:latin typeface="Staatliches"/>
              <a:ea typeface="Staatliches"/>
              <a:cs typeface="Staatliches"/>
              <a:sym typeface="Staatliches"/>
            </a:endParaRPr>
          </a:p>
        </p:txBody>
      </p:sp>
      <p:pic>
        <p:nvPicPr>
          <p:cNvPr id="244" name="Google Shape;244;p31"/>
          <p:cNvPicPr preferRelativeResize="0"/>
          <p:nvPr/>
        </p:nvPicPr>
        <p:blipFill>
          <a:blip r:embed="rId3">
            <a:alphaModFix/>
          </a:blip>
          <a:stretch>
            <a:fillRect/>
          </a:stretch>
        </p:blipFill>
        <p:spPr>
          <a:xfrm>
            <a:off x="5183625" y="3363100"/>
            <a:ext cx="710703" cy="813600"/>
          </a:xfrm>
          <a:prstGeom prst="rect">
            <a:avLst/>
          </a:prstGeom>
          <a:noFill/>
          <a:ln>
            <a:noFill/>
          </a:ln>
        </p:spPr>
      </p:pic>
      <p:pic>
        <p:nvPicPr>
          <p:cNvPr id="245" name="Google Shape;245;p31"/>
          <p:cNvPicPr preferRelativeResize="0"/>
          <p:nvPr/>
        </p:nvPicPr>
        <p:blipFill>
          <a:blip r:embed="rId3">
            <a:alphaModFix/>
          </a:blip>
          <a:stretch>
            <a:fillRect/>
          </a:stretch>
        </p:blipFill>
        <p:spPr>
          <a:xfrm>
            <a:off x="5183625" y="1758147"/>
            <a:ext cx="710700" cy="8136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Histogram plots 2</a:t>
            </a:r>
            <a:endParaRPr sz="4000"/>
          </a:p>
        </p:txBody>
      </p:sp>
      <p:sp>
        <p:nvSpPr>
          <p:cNvPr id="251" name="Google Shape;251;p32"/>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2" name="Google Shape;252;p32"/>
          <p:cNvPicPr preferRelativeResize="0"/>
          <p:nvPr/>
        </p:nvPicPr>
        <p:blipFill rotWithShape="1">
          <a:blip r:embed="rId3">
            <a:alphaModFix/>
          </a:blip>
          <a:srcRect t="49816" r="25104" b="24696"/>
          <a:stretch/>
        </p:blipFill>
        <p:spPr>
          <a:xfrm>
            <a:off x="466437" y="1314175"/>
            <a:ext cx="5307925" cy="1743675"/>
          </a:xfrm>
          <a:prstGeom prst="rect">
            <a:avLst/>
          </a:prstGeom>
          <a:noFill/>
          <a:ln>
            <a:noFill/>
          </a:ln>
        </p:spPr>
      </p:pic>
      <p:pic>
        <p:nvPicPr>
          <p:cNvPr id="253" name="Google Shape;253;p32"/>
          <p:cNvPicPr preferRelativeResize="0"/>
          <p:nvPr/>
        </p:nvPicPr>
        <p:blipFill rotWithShape="1">
          <a:blip r:embed="rId3">
            <a:alphaModFix/>
          </a:blip>
          <a:srcRect l="49957" t="24882" b="49630"/>
          <a:stretch/>
        </p:blipFill>
        <p:spPr>
          <a:xfrm>
            <a:off x="4982500" y="3057850"/>
            <a:ext cx="3546675" cy="1743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a:spLocks noGrp="1"/>
          </p:cNvSpPr>
          <p:nvPr>
            <p:ph type="pic" idx="2"/>
          </p:nvPr>
        </p:nvSpPr>
        <p:spPr>
          <a:xfrm flipH="1">
            <a:off x="5720273" y="552525"/>
            <a:ext cx="2710500" cy="4038600"/>
          </a:xfrm>
          <a:prstGeom prst="roundRect">
            <a:avLst>
              <a:gd name="adj" fmla="val 16667"/>
            </a:avLst>
          </a:prstGeom>
        </p:spPr>
      </p:sp>
      <p:sp>
        <p:nvSpPr>
          <p:cNvPr id="259" name="Google Shape;259;p33"/>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Histogram plots</a:t>
            </a:r>
            <a:endParaRPr sz="4000"/>
          </a:p>
        </p:txBody>
      </p:sp>
      <p:sp>
        <p:nvSpPr>
          <p:cNvPr id="260" name="Google Shape;260;p33"/>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1" name="Google Shape;261;p33"/>
          <p:cNvPicPr preferRelativeResize="0"/>
          <p:nvPr/>
        </p:nvPicPr>
        <p:blipFill rotWithShape="1">
          <a:blip r:embed="rId3">
            <a:alphaModFix/>
          </a:blip>
          <a:srcRect b="74513"/>
          <a:stretch/>
        </p:blipFill>
        <p:spPr>
          <a:xfrm>
            <a:off x="577550" y="2173450"/>
            <a:ext cx="7087375" cy="174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4"/>
          <p:cNvSpPr>
            <a:spLocks noGrp="1"/>
          </p:cNvSpPr>
          <p:nvPr>
            <p:ph type="pic" idx="2"/>
          </p:nvPr>
        </p:nvSpPr>
        <p:spPr>
          <a:xfrm flipH="1">
            <a:off x="5720273" y="552525"/>
            <a:ext cx="2710500" cy="4038600"/>
          </a:xfrm>
          <a:prstGeom prst="roundRect">
            <a:avLst>
              <a:gd name="adj" fmla="val 16667"/>
            </a:avLst>
          </a:prstGeom>
        </p:spPr>
      </p:sp>
      <p:sp>
        <p:nvSpPr>
          <p:cNvPr id="267" name="Google Shape;267;p34"/>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KDE plots</a:t>
            </a:r>
            <a:endParaRPr/>
          </a:p>
        </p:txBody>
      </p:sp>
      <p:sp>
        <p:nvSpPr>
          <p:cNvPr id="268" name="Google Shape;268;p34"/>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9" name="Google Shape;269;p34"/>
          <p:cNvPicPr preferRelativeResize="0"/>
          <p:nvPr/>
        </p:nvPicPr>
        <p:blipFill>
          <a:blip r:embed="rId3">
            <a:alphaModFix/>
          </a:blip>
          <a:stretch>
            <a:fillRect/>
          </a:stretch>
        </p:blipFill>
        <p:spPr>
          <a:xfrm>
            <a:off x="899288" y="1222875"/>
            <a:ext cx="7126924" cy="347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a:spLocks noGrp="1"/>
          </p:cNvSpPr>
          <p:nvPr>
            <p:ph type="pic" idx="2"/>
          </p:nvPr>
        </p:nvSpPr>
        <p:spPr>
          <a:xfrm flipH="1">
            <a:off x="5720273" y="552525"/>
            <a:ext cx="2710500" cy="4038600"/>
          </a:xfrm>
          <a:prstGeom prst="roundRect">
            <a:avLst>
              <a:gd name="adj" fmla="val 16667"/>
            </a:avLst>
          </a:prstGeom>
        </p:spPr>
      </p:sp>
      <p:sp>
        <p:nvSpPr>
          <p:cNvPr id="275" name="Google Shape;275;p35"/>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Correlation matrix</a:t>
            </a:r>
            <a:endParaRPr sz="4000"/>
          </a:p>
        </p:txBody>
      </p:sp>
      <p:sp>
        <p:nvSpPr>
          <p:cNvPr id="276" name="Google Shape;276;p35"/>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7" name="Google Shape;277;p35"/>
          <p:cNvPicPr preferRelativeResize="0"/>
          <p:nvPr/>
        </p:nvPicPr>
        <p:blipFill>
          <a:blip r:embed="rId3">
            <a:alphaModFix/>
          </a:blip>
          <a:stretch>
            <a:fillRect/>
          </a:stretch>
        </p:blipFill>
        <p:spPr>
          <a:xfrm>
            <a:off x="2251625" y="1395675"/>
            <a:ext cx="3986424" cy="3533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a:spLocks noGrp="1"/>
          </p:cNvSpPr>
          <p:nvPr>
            <p:ph type="pic" idx="2"/>
          </p:nvPr>
        </p:nvSpPr>
        <p:spPr>
          <a:xfrm flipH="1">
            <a:off x="5720273" y="552525"/>
            <a:ext cx="2710500" cy="4038600"/>
          </a:xfrm>
          <a:prstGeom prst="roundRect">
            <a:avLst>
              <a:gd name="adj" fmla="val 16667"/>
            </a:avLst>
          </a:prstGeom>
        </p:spPr>
      </p:sp>
      <p:sp>
        <p:nvSpPr>
          <p:cNvPr id="283" name="Google Shape;283;p36"/>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observations</a:t>
            </a:r>
            <a:endParaRPr/>
          </a:p>
        </p:txBody>
      </p:sp>
      <p:sp>
        <p:nvSpPr>
          <p:cNvPr id="284" name="Google Shape;284;p36"/>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b="1"/>
              <a:t>Blood pressure level</a:t>
            </a:r>
            <a:r>
              <a:rPr lang="en" sz="1800"/>
              <a:t> : 0.44</a:t>
            </a:r>
            <a:endParaRPr sz="1800"/>
          </a:p>
          <a:p>
            <a:pPr marL="457200" lvl="0" indent="-342900" algn="l" rtl="0">
              <a:spcBef>
                <a:spcPts val="0"/>
              </a:spcBef>
              <a:spcAft>
                <a:spcPts val="0"/>
              </a:spcAft>
              <a:buSzPts val="1800"/>
              <a:buAutoNum type="arabicPeriod"/>
            </a:pPr>
            <a:r>
              <a:rPr lang="en" sz="1800" b="1"/>
              <a:t>Diatolic blood pressure</a:t>
            </a:r>
            <a:r>
              <a:rPr lang="en" sz="1800"/>
              <a:t> (ap_lo) : 0.33</a:t>
            </a:r>
            <a:endParaRPr sz="1800"/>
          </a:p>
          <a:p>
            <a:pPr marL="457200" lvl="0" indent="-342900" algn="l" rtl="0">
              <a:spcBef>
                <a:spcPts val="0"/>
              </a:spcBef>
              <a:spcAft>
                <a:spcPts val="0"/>
              </a:spcAft>
              <a:buSzPts val="1800"/>
              <a:buAutoNum type="arabicPeriod"/>
            </a:pPr>
            <a:r>
              <a:rPr lang="en" sz="1800" b="1"/>
              <a:t>Age</a:t>
            </a:r>
            <a:r>
              <a:rPr lang="en" sz="1800"/>
              <a:t> : 0.24</a:t>
            </a:r>
            <a:endParaRPr sz="1800"/>
          </a:p>
          <a:p>
            <a:pPr marL="457200" lvl="0" indent="-342900" algn="l" rtl="0">
              <a:spcBef>
                <a:spcPts val="0"/>
              </a:spcBef>
              <a:spcAft>
                <a:spcPts val="0"/>
              </a:spcAft>
              <a:buSzPts val="1800"/>
              <a:buAutoNum type="arabicPeriod"/>
            </a:pPr>
            <a:r>
              <a:rPr lang="en" sz="1800" b="1"/>
              <a:t>Cholesterol</a:t>
            </a:r>
            <a:r>
              <a:rPr lang="en" sz="1800"/>
              <a:t> : 0.22</a:t>
            </a:r>
            <a:endParaRPr sz="1800"/>
          </a:p>
          <a:p>
            <a:pPr marL="457200" lvl="0" indent="-342900" algn="l" rtl="0">
              <a:spcBef>
                <a:spcPts val="0"/>
              </a:spcBef>
              <a:spcAft>
                <a:spcPts val="0"/>
              </a:spcAft>
              <a:buSzPts val="1800"/>
              <a:buAutoNum type="arabicPeriod"/>
            </a:pPr>
            <a:r>
              <a:rPr lang="en" sz="1800" b="1"/>
              <a:t>BMI</a:t>
            </a:r>
            <a:r>
              <a:rPr lang="en" sz="1800"/>
              <a:t>: 0.19</a:t>
            </a:r>
            <a:endParaRPr sz="1800"/>
          </a:p>
          <a:p>
            <a:pPr marL="457200" lvl="0" indent="-342900" algn="l" rtl="0">
              <a:spcBef>
                <a:spcPts val="0"/>
              </a:spcBef>
              <a:spcAft>
                <a:spcPts val="0"/>
              </a:spcAft>
              <a:buSzPts val="1800"/>
              <a:buAutoNum type="arabicPeriod"/>
            </a:pPr>
            <a:r>
              <a:rPr lang="en" sz="1800" b="1"/>
              <a:t>Weight</a:t>
            </a:r>
            <a:r>
              <a:rPr lang="en" sz="1800"/>
              <a:t>: 0.18</a:t>
            </a:r>
            <a:endParaRPr sz="1800"/>
          </a:p>
          <a:p>
            <a:pPr marL="457200" lvl="0" indent="-342900" algn="l" rtl="0">
              <a:spcBef>
                <a:spcPts val="0"/>
              </a:spcBef>
              <a:spcAft>
                <a:spcPts val="0"/>
              </a:spcAft>
              <a:buSzPts val="1800"/>
              <a:buAutoNum type="arabicPeriod"/>
            </a:pPr>
            <a:r>
              <a:rPr lang="en" sz="1800" b="1"/>
              <a:t>Weight Category</a:t>
            </a:r>
            <a:r>
              <a:rPr lang="en" sz="1800"/>
              <a:t>: 0.17</a:t>
            </a:r>
            <a:endParaRPr sz="1800"/>
          </a:p>
          <a:p>
            <a:pPr marL="457200" lvl="0" indent="0" algn="l" rtl="0">
              <a:spcBef>
                <a:spcPts val="0"/>
              </a:spcBef>
              <a:spcAft>
                <a:spcPts val="0"/>
              </a:spcAft>
              <a:buNone/>
            </a:pPr>
            <a:endParaRPr sz="1800"/>
          </a:p>
        </p:txBody>
      </p:sp>
      <p:pic>
        <p:nvPicPr>
          <p:cNvPr id="285" name="Google Shape;285;p36"/>
          <p:cNvPicPr preferRelativeResize="0"/>
          <p:nvPr/>
        </p:nvPicPr>
        <p:blipFill rotWithShape="1">
          <a:blip r:embed="rId3">
            <a:alphaModFix/>
          </a:blip>
          <a:srcRect t="3612" r="84798" b="18359"/>
          <a:stretch/>
        </p:blipFill>
        <p:spPr>
          <a:xfrm>
            <a:off x="5209118" y="323375"/>
            <a:ext cx="951407" cy="4328800"/>
          </a:xfrm>
          <a:prstGeom prst="rect">
            <a:avLst/>
          </a:prstGeom>
          <a:noFill/>
          <a:ln>
            <a:noFill/>
          </a:ln>
        </p:spPr>
      </p:pic>
      <p:pic>
        <p:nvPicPr>
          <p:cNvPr id="286" name="Google Shape;286;p36"/>
          <p:cNvPicPr preferRelativeResize="0"/>
          <p:nvPr/>
        </p:nvPicPr>
        <p:blipFill rotWithShape="1">
          <a:blip r:embed="rId3">
            <a:alphaModFix/>
          </a:blip>
          <a:srcRect l="67246" t="1427" r="28115" b="10435"/>
          <a:stretch/>
        </p:blipFill>
        <p:spPr>
          <a:xfrm>
            <a:off x="6160525" y="269500"/>
            <a:ext cx="286375" cy="4823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a:spLocks noGrp="1"/>
          </p:cNvSpPr>
          <p:nvPr>
            <p:ph type="pic" idx="2"/>
          </p:nvPr>
        </p:nvSpPr>
        <p:spPr>
          <a:xfrm flipH="1">
            <a:off x="5720273" y="552525"/>
            <a:ext cx="2710500" cy="4038600"/>
          </a:xfrm>
          <a:prstGeom prst="roundRect">
            <a:avLst>
              <a:gd name="adj" fmla="val 16667"/>
            </a:avLst>
          </a:prstGeom>
        </p:spPr>
      </p:sp>
      <p:sp>
        <p:nvSpPr>
          <p:cNvPr id="292" name="Google Shape;292;p37"/>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 </a:t>
            </a:r>
            <a:endParaRPr/>
          </a:p>
        </p:txBody>
      </p:sp>
      <p:sp>
        <p:nvSpPr>
          <p:cNvPr id="293" name="Google Shape;293;p37"/>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Certain classes of data are imbalanced/imprecise, and display low correlations with presence of cardiovascular disease (smoking, alcohol)</a:t>
            </a:r>
            <a:endParaRPr sz="1800"/>
          </a:p>
          <a:p>
            <a:pPr marL="0" lvl="0" indent="0" algn="l" rtl="0">
              <a:spcBef>
                <a:spcPts val="0"/>
              </a:spcBef>
              <a:spcAft>
                <a:spcPts val="0"/>
              </a:spcAft>
              <a:buNone/>
            </a:pPr>
            <a:br>
              <a:rPr lang="en" sz="1800"/>
            </a:br>
            <a:r>
              <a:rPr lang="en" sz="1800"/>
              <a:t>Data is generally leaning towards high aged, high BMI patients.</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idx="4294967295"/>
          </p:nvPr>
        </p:nvSpPr>
        <p:spPr>
          <a:xfrm>
            <a:off x="900850" y="651675"/>
            <a:ext cx="79332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Decision tree (blood pressure level)</a:t>
            </a:r>
            <a:endParaRPr sz="4000"/>
          </a:p>
        </p:txBody>
      </p:sp>
      <p:pic>
        <p:nvPicPr>
          <p:cNvPr id="299" name="Google Shape;299;p38"/>
          <p:cNvPicPr preferRelativeResize="0"/>
          <p:nvPr/>
        </p:nvPicPr>
        <p:blipFill>
          <a:blip r:embed="rId3">
            <a:alphaModFix/>
          </a:blip>
          <a:stretch>
            <a:fillRect/>
          </a:stretch>
        </p:blipFill>
        <p:spPr>
          <a:xfrm>
            <a:off x="5681401" y="2456025"/>
            <a:ext cx="2975074" cy="2488300"/>
          </a:xfrm>
          <a:prstGeom prst="rect">
            <a:avLst/>
          </a:prstGeom>
          <a:noFill/>
          <a:ln>
            <a:noFill/>
          </a:ln>
        </p:spPr>
      </p:pic>
      <p:pic>
        <p:nvPicPr>
          <p:cNvPr id="300" name="Google Shape;300;p38"/>
          <p:cNvPicPr preferRelativeResize="0"/>
          <p:nvPr/>
        </p:nvPicPr>
        <p:blipFill>
          <a:blip r:embed="rId4">
            <a:alphaModFix/>
          </a:blip>
          <a:stretch>
            <a:fillRect/>
          </a:stretch>
        </p:blipFill>
        <p:spPr>
          <a:xfrm>
            <a:off x="444475" y="1805250"/>
            <a:ext cx="5376600" cy="24445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p:nvPr/>
        </p:nvSpPr>
        <p:spPr>
          <a:xfrm>
            <a:off x="4921939" y="3793806"/>
            <a:ext cx="860234" cy="858084"/>
          </a:xfrm>
          <a:custGeom>
            <a:avLst/>
            <a:gdLst/>
            <a:ahLst/>
            <a:cxnLst/>
            <a:rect l="l" t="t" r="r" b="b"/>
            <a:pathLst>
              <a:path w="51596" h="51467" extrusionOk="0">
                <a:moveTo>
                  <a:pt x="25827" y="1"/>
                </a:moveTo>
                <a:cubicBezTo>
                  <a:pt x="20949" y="1"/>
                  <a:pt x="15778" y="1769"/>
                  <a:pt x="11629" y="5295"/>
                </a:cubicBezTo>
                <a:cubicBezTo>
                  <a:pt x="3406" y="12285"/>
                  <a:pt x="2035" y="19912"/>
                  <a:pt x="2035" y="19912"/>
                </a:cubicBezTo>
                <a:cubicBezTo>
                  <a:pt x="2035" y="19912"/>
                  <a:pt x="0" y="28886"/>
                  <a:pt x="5881" y="36754"/>
                </a:cubicBezTo>
                <a:cubicBezTo>
                  <a:pt x="11762" y="44621"/>
                  <a:pt x="21939" y="47731"/>
                  <a:pt x="30129" y="50467"/>
                </a:cubicBezTo>
                <a:cubicBezTo>
                  <a:pt x="32151" y="51143"/>
                  <a:pt x="34139" y="51466"/>
                  <a:pt x="36029" y="51466"/>
                </a:cubicBezTo>
                <a:cubicBezTo>
                  <a:pt x="41793" y="51466"/>
                  <a:pt x="46643" y="48459"/>
                  <a:pt x="48770" y="43279"/>
                </a:cubicBezTo>
                <a:cubicBezTo>
                  <a:pt x="51595" y="36400"/>
                  <a:pt x="45774" y="32645"/>
                  <a:pt x="44436" y="23628"/>
                </a:cubicBezTo>
                <a:cubicBezTo>
                  <a:pt x="43099" y="14611"/>
                  <a:pt x="44102" y="12022"/>
                  <a:pt x="38096" y="5124"/>
                </a:cubicBezTo>
                <a:cubicBezTo>
                  <a:pt x="35121" y="1705"/>
                  <a:pt x="30615" y="1"/>
                  <a:pt x="25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 name="Google Shape;147;p21"/>
          <p:cNvSpPr/>
          <p:nvPr/>
        </p:nvSpPr>
        <p:spPr>
          <a:xfrm flipH="1">
            <a:off x="4984701" y="2496303"/>
            <a:ext cx="860234" cy="858084"/>
          </a:xfrm>
          <a:custGeom>
            <a:avLst/>
            <a:gdLst/>
            <a:ahLst/>
            <a:cxnLst/>
            <a:rect l="l" t="t" r="r" b="b"/>
            <a:pathLst>
              <a:path w="51596" h="51467" extrusionOk="0">
                <a:moveTo>
                  <a:pt x="25827" y="1"/>
                </a:moveTo>
                <a:cubicBezTo>
                  <a:pt x="20949" y="1"/>
                  <a:pt x="15778" y="1769"/>
                  <a:pt x="11629" y="5295"/>
                </a:cubicBezTo>
                <a:cubicBezTo>
                  <a:pt x="3406" y="12285"/>
                  <a:pt x="2035" y="19912"/>
                  <a:pt x="2035" y="19912"/>
                </a:cubicBezTo>
                <a:cubicBezTo>
                  <a:pt x="2035" y="19912"/>
                  <a:pt x="0" y="28886"/>
                  <a:pt x="5881" y="36754"/>
                </a:cubicBezTo>
                <a:cubicBezTo>
                  <a:pt x="11762" y="44621"/>
                  <a:pt x="21939" y="47731"/>
                  <a:pt x="30129" y="50467"/>
                </a:cubicBezTo>
                <a:cubicBezTo>
                  <a:pt x="32151" y="51143"/>
                  <a:pt x="34139" y="51466"/>
                  <a:pt x="36029" y="51466"/>
                </a:cubicBezTo>
                <a:cubicBezTo>
                  <a:pt x="41793" y="51466"/>
                  <a:pt x="46643" y="48459"/>
                  <a:pt x="48770" y="43279"/>
                </a:cubicBezTo>
                <a:cubicBezTo>
                  <a:pt x="51595" y="36400"/>
                  <a:pt x="45774" y="32645"/>
                  <a:pt x="44436" y="23628"/>
                </a:cubicBezTo>
                <a:cubicBezTo>
                  <a:pt x="43099" y="14611"/>
                  <a:pt x="44102" y="12022"/>
                  <a:pt x="38096" y="5124"/>
                </a:cubicBezTo>
                <a:cubicBezTo>
                  <a:pt x="35121" y="1705"/>
                  <a:pt x="30615" y="1"/>
                  <a:pt x="25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 name="Google Shape;148;p21"/>
          <p:cNvSpPr/>
          <p:nvPr/>
        </p:nvSpPr>
        <p:spPr>
          <a:xfrm>
            <a:off x="379139" y="1266100"/>
            <a:ext cx="860234" cy="858084"/>
          </a:xfrm>
          <a:custGeom>
            <a:avLst/>
            <a:gdLst/>
            <a:ahLst/>
            <a:cxnLst/>
            <a:rect l="l" t="t" r="r" b="b"/>
            <a:pathLst>
              <a:path w="51596" h="51467" extrusionOk="0">
                <a:moveTo>
                  <a:pt x="25827" y="1"/>
                </a:moveTo>
                <a:cubicBezTo>
                  <a:pt x="20949" y="1"/>
                  <a:pt x="15778" y="1769"/>
                  <a:pt x="11629" y="5295"/>
                </a:cubicBezTo>
                <a:cubicBezTo>
                  <a:pt x="3406" y="12285"/>
                  <a:pt x="2035" y="19912"/>
                  <a:pt x="2035" y="19912"/>
                </a:cubicBezTo>
                <a:cubicBezTo>
                  <a:pt x="2035" y="19912"/>
                  <a:pt x="0" y="28886"/>
                  <a:pt x="5881" y="36754"/>
                </a:cubicBezTo>
                <a:cubicBezTo>
                  <a:pt x="11762" y="44621"/>
                  <a:pt x="21939" y="47731"/>
                  <a:pt x="30129" y="50467"/>
                </a:cubicBezTo>
                <a:cubicBezTo>
                  <a:pt x="32151" y="51143"/>
                  <a:pt x="34139" y="51466"/>
                  <a:pt x="36029" y="51466"/>
                </a:cubicBezTo>
                <a:cubicBezTo>
                  <a:pt x="41793" y="51466"/>
                  <a:pt x="46643" y="48459"/>
                  <a:pt x="48770" y="43279"/>
                </a:cubicBezTo>
                <a:cubicBezTo>
                  <a:pt x="51595" y="36400"/>
                  <a:pt x="45774" y="32645"/>
                  <a:pt x="44436" y="23628"/>
                </a:cubicBezTo>
                <a:cubicBezTo>
                  <a:pt x="43099" y="14611"/>
                  <a:pt x="44102" y="12022"/>
                  <a:pt x="38096" y="5124"/>
                </a:cubicBezTo>
                <a:cubicBezTo>
                  <a:pt x="35121" y="1705"/>
                  <a:pt x="30615" y="1"/>
                  <a:pt x="25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149;p21"/>
          <p:cNvSpPr txBox="1">
            <a:spLocks noGrp="1"/>
          </p:cNvSpPr>
          <p:nvPr>
            <p:ph type="title" idx="429496729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Table of contents</a:t>
            </a:r>
            <a:endParaRPr sz="4000"/>
          </a:p>
        </p:txBody>
      </p:sp>
      <p:sp>
        <p:nvSpPr>
          <p:cNvPr id="150" name="Google Shape;150;p21"/>
          <p:cNvSpPr txBox="1">
            <a:spLocks noGrp="1"/>
          </p:cNvSpPr>
          <p:nvPr>
            <p:ph type="title" idx="4294967295"/>
          </p:nvPr>
        </p:nvSpPr>
        <p:spPr>
          <a:xfrm>
            <a:off x="1403000" y="1266139"/>
            <a:ext cx="2175300" cy="29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Data extraction and cleaning</a:t>
            </a:r>
            <a:endParaRPr sz="2300"/>
          </a:p>
        </p:txBody>
      </p:sp>
      <p:sp>
        <p:nvSpPr>
          <p:cNvPr id="151" name="Google Shape;151;p21"/>
          <p:cNvSpPr txBox="1">
            <a:spLocks noGrp="1"/>
          </p:cNvSpPr>
          <p:nvPr>
            <p:ph type="title" idx="4294967295"/>
          </p:nvPr>
        </p:nvSpPr>
        <p:spPr>
          <a:xfrm>
            <a:off x="1402989" y="2661507"/>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Exploratory analysis</a:t>
            </a:r>
            <a:endParaRPr sz="2300"/>
          </a:p>
        </p:txBody>
      </p:sp>
      <p:sp>
        <p:nvSpPr>
          <p:cNvPr id="152" name="Google Shape;152;p21"/>
          <p:cNvSpPr txBox="1">
            <a:spLocks noGrp="1"/>
          </p:cNvSpPr>
          <p:nvPr>
            <p:ph type="title" idx="4294967295"/>
          </p:nvPr>
        </p:nvSpPr>
        <p:spPr>
          <a:xfrm>
            <a:off x="1402989" y="3891723"/>
            <a:ext cx="21753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Decision tree</a:t>
            </a:r>
            <a:endParaRPr sz="2300"/>
          </a:p>
        </p:txBody>
      </p:sp>
      <p:sp>
        <p:nvSpPr>
          <p:cNvPr id="153" name="Google Shape;153;p21"/>
          <p:cNvSpPr txBox="1">
            <a:spLocks noGrp="1"/>
          </p:cNvSpPr>
          <p:nvPr>
            <p:ph type="title" idx="4294967295"/>
          </p:nvPr>
        </p:nvSpPr>
        <p:spPr>
          <a:xfrm>
            <a:off x="504668" y="1431291"/>
            <a:ext cx="734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54" name="Google Shape;154;p21"/>
          <p:cNvSpPr txBox="1">
            <a:spLocks noGrp="1"/>
          </p:cNvSpPr>
          <p:nvPr>
            <p:ph type="title" idx="4294967295"/>
          </p:nvPr>
        </p:nvSpPr>
        <p:spPr>
          <a:xfrm>
            <a:off x="5047493" y="2571757"/>
            <a:ext cx="734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155" name="Google Shape;155;p21"/>
          <p:cNvSpPr txBox="1">
            <a:spLocks noGrp="1"/>
          </p:cNvSpPr>
          <p:nvPr>
            <p:ph type="title" idx="4294967295"/>
          </p:nvPr>
        </p:nvSpPr>
        <p:spPr>
          <a:xfrm>
            <a:off x="5047468" y="3878923"/>
            <a:ext cx="734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156" name="Google Shape;156;p21"/>
          <p:cNvSpPr/>
          <p:nvPr/>
        </p:nvSpPr>
        <p:spPr>
          <a:xfrm>
            <a:off x="4984701" y="1375212"/>
            <a:ext cx="860234" cy="858084"/>
          </a:xfrm>
          <a:custGeom>
            <a:avLst/>
            <a:gdLst/>
            <a:ahLst/>
            <a:cxnLst/>
            <a:rect l="l" t="t" r="r" b="b"/>
            <a:pathLst>
              <a:path w="51596" h="51467" extrusionOk="0">
                <a:moveTo>
                  <a:pt x="25827" y="1"/>
                </a:moveTo>
                <a:cubicBezTo>
                  <a:pt x="20949" y="1"/>
                  <a:pt x="15778" y="1769"/>
                  <a:pt x="11629" y="5295"/>
                </a:cubicBezTo>
                <a:cubicBezTo>
                  <a:pt x="3406" y="12285"/>
                  <a:pt x="2035" y="19912"/>
                  <a:pt x="2035" y="19912"/>
                </a:cubicBezTo>
                <a:cubicBezTo>
                  <a:pt x="2035" y="19912"/>
                  <a:pt x="0" y="28886"/>
                  <a:pt x="5881" y="36754"/>
                </a:cubicBezTo>
                <a:cubicBezTo>
                  <a:pt x="11762" y="44621"/>
                  <a:pt x="21939" y="47731"/>
                  <a:pt x="30129" y="50467"/>
                </a:cubicBezTo>
                <a:cubicBezTo>
                  <a:pt x="32151" y="51143"/>
                  <a:pt x="34139" y="51466"/>
                  <a:pt x="36029" y="51466"/>
                </a:cubicBezTo>
                <a:cubicBezTo>
                  <a:pt x="41793" y="51466"/>
                  <a:pt x="46643" y="48459"/>
                  <a:pt x="48770" y="43279"/>
                </a:cubicBezTo>
                <a:cubicBezTo>
                  <a:pt x="51595" y="36400"/>
                  <a:pt x="45774" y="32645"/>
                  <a:pt x="44436" y="23628"/>
                </a:cubicBezTo>
                <a:cubicBezTo>
                  <a:pt x="43099" y="14611"/>
                  <a:pt x="44102" y="12022"/>
                  <a:pt x="38096" y="5124"/>
                </a:cubicBezTo>
                <a:cubicBezTo>
                  <a:pt x="35121" y="1705"/>
                  <a:pt x="30615" y="1"/>
                  <a:pt x="25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157;p21"/>
          <p:cNvSpPr txBox="1">
            <a:spLocks noGrp="1"/>
          </p:cNvSpPr>
          <p:nvPr>
            <p:ph type="title" idx="4294967295"/>
          </p:nvPr>
        </p:nvSpPr>
        <p:spPr>
          <a:xfrm>
            <a:off x="5047481" y="1431291"/>
            <a:ext cx="734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158" name="Google Shape;158;p21"/>
          <p:cNvSpPr/>
          <p:nvPr/>
        </p:nvSpPr>
        <p:spPr>
          <a:xfrm flipH="1">
            <a:off x="379139" y="2496303"/>
            <a:ext cx="860234" cy="858084"/>
          </a:xfrm>
          <a:custGeom>
            <a:avLst/>
            <a:gdLst/>
            <a:ahLst/>
            <a:cxnLst/>
            <a:rect l="l" t="t" r="r" b="b"/>
            <a:pathLst>
              <a:path w="51596" h="51467" extrusionOk="0">
                <a:moveTo>
                  <a:pt x="25827" y="1"/>
                </a:moveTo>
                <a:cubicBezTo>
                  <a:pt x="20949" y="1"/>
                  <a:pt x="15778" y="1769"/>
                  <a:pt x="11629" y="5295"/>
                </a:cubicBezTo>
                <a:cubicBezTo>
                  <a:pt x="3406" y="12285"/>
                  <a:pt x="2035" y="19912"/>
                  <a:pt x="2035" y="19912"/>
                </a:cubicBezTo>
                <a:cubicBezTo>
                  <a:pt x="2035" y="19912"/>
                  <a:pt x="0" y="28886"/>
                  <a:pt x="5881" y="36754"/>
                </a:cubicBezTo>
                <a:cubicBezTo>
                  <a:pt x="11762" y="44621"/>
                  <a:pt x="21939" y="47731"/>
                  <a:pt x="30129" y="50467"/>
                </a:cubicBezTo>
                <a:cubicBezTo>
                  <a:pt x="32151" y="51143"/>
                  <a:pt x="34139" y="51466"/>
                  <a:pt x="36029" y="51466"/>
                </a:cubicBezTo>
                <a:cubicBezTo>
                  <a:pt x="41793" y="51466"/>
                  <a:pt x="46643" y="48459"/>
                  <a:pt x="48770" y="43279"/>
                </a:cubicBezTo>
                <a:cubicBezTo>
                  <a:pt x="51595" y="36400"/>
                  <a:pt x="45774" y="32645"/>
                  <a:pt x="44436" y="23628"/>
                </a:cubicBezTo>
                <a:cubicBezTo>
                  <a:pt x="43099" y="14611"/>
                  <a:pt x="44102" y="12022"/>
                  <a:pt x="38096" y="5124"/>
                </a:cubicBezTo>
                <a:cubicBezTo>
                  <a:pt x="35121" y="1705"/>
                  <a:pt x="30615" y="1"/>
                  <a:pt x="25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Google Shape;159;p21"/>
          <p:cNvSpPr txBox="1">
            <a:spLocks noGrp="1"/>
          </p:cNvSpPr>
          <p:nvPr>
            <p:ph type="title" idx="4294967295"/>
          </p:nvPr>
        </p:nvSpPr>
        <p:spPr>
          <a:xfrm>
            <a:off x="504668" y="2661507"/>
            <a:ext cx="734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160" name="Google Shape;160;p21"/>
          <p:cNvSpPr txBox="1"/>
          <p:nvPr/>
        </p:nvSpPr>
        <p:spPr>
          <a:xfrm>
            <a:off x="5844925" y="1425750"/>
            <a:ext cx="21753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Staatliches"/>
                <a:ea typeface="Staatliches"/>
                <a:cs typeface="Staatliches"/>
                <a:sym typeface="Staatliches"/>
              </a:rPr>
              <a:t>Random forest &amp; KNN</a:t>
            </a:r>
            <a:endParaRPr sz="2300">
              <a:latin typeface="Staatliches"/>
              <a:ea typeface="Staatliches"/>
              <a:cs typeface="Staatliches"/>
              <a:sym typeface="Staatliches"/>
            </a:endParaRPr>
          </a:p>
        </p:txBody>
      </p:sp>
      <p:sp>
        <p:nvSpPr>
          <p:cNvPr id="161" name="Google Shape;161;p21"/>
          <p:cNvSpPr/>
          <p:nvPr/>
        </p:nvSpPr>
        <p:spPr>
          <a:xfrm>
            <a:off x="379139" y="3891681"/>
            <a:ext cx="860234" cy="858084"/>
          </a:xfrm>
          <a:custGeom>
            <a:avLst/>
            <a:gdLst/>
            <a:ahLst/>
            <a:cxnLst/>
            <a:rect l="l" t="t" r="r" b="b"/>
            <a:pathLst>
              <a:path w="51596" h="51467" extrusionOk="0">
                <a:moveTo>
                  <a:pt x="25827" y="1"/>
                </a:moveTo>
                <a:cubicBezTo>
                  <a:pt x="20949" y="1"/>
                  <a:pt x="15778" y="1769"/>
                  <a:pt x="11629" y="5295"/>
                </a:cubicBezTo>
                <a:cubicBezTo>
                  <a:pt x="3406" y="12285"/>
                  <a:pt x="2035" y="19912"/>
                  <a:pt x="2035" y="19912"/>
                </a:cubicBezTo>
                <a:cubicBezTo>
                  <a:pt x="2035" y="19912"/>
                  <a:pt x="0" y="28886"/>
                  <a:pt x="5881" y="36754"/>
                </a:cubicBezTo>
                <a:cubicBezTo>
                  <a:pt x="11762" y="44621"/>
                  <a:pt x="21939" y="47731"/>
                  <a:pt x="30129" y="50467"/>
                </a:cubicBezTo>
                <a:cubicBezTo>
                  <a:pt x="32151" y="51143"/>
                  <a:pt x="34139" y="51466"/>
                  <a:pt x="36029" y="51466"/>
                </a:cubicBezTo>
                <a:cubicBezTo>
                  <a:pt x="41793" y="51466"/>
                  <a:pt x="46643" y="48459"/>
                  <a:pt x="48770" y="43279"/>
                </a:cubicBezTo>
                <a:cubicBezTo>
                  <a:pt x="51595" y="36400"/>
                  <a:pt x="45774" y="32645"/>
                  <a:pt x="44436" y="23628"/>
                </a:cubicBezTo>
                <a:cubicBezTo>
                  <a:pt x="43099" y="14611"/>
                  <a:pt x="44102" y="12022"/>
                  <a:pt x="38096" y="5124"/>
                </a:cubicBezTo>
                <a:cubicBezTo>
                  <a:pt x="35121" y="1705"/>
                  <a:pt x="30615" y="1"/>
                  <a:pt x="258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 name="Google Shape;162;p21"/>
          <p:cNvSpPr txBox="1">
            <a:spLocks noGrp="1"/>
          </p:cNvSpPr>
          <p:nvPr>
            <p:ph type="title" idx="4294967295"/>
          </p:nvPr>
        </p:nvSpPr>
        <p:spPr>
          <a:xfrm>
            <a:off x="504681" y="3958998"/>
            <a:ext cx="734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163" name="Google Shape;163;p21"/>
          <p:cNvSpPr txBox="1"/>
          <p:nvPr/>
        </p:nvSpPr>
        <p:spPr>
          <a:xfrm>
            <a:off x="5913575" y="2655950"/>
            <a:ext cx="2175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Staatliches"/>
                <a:ea typeface="Staatliches"/>
                <a:cs typeface="Staatliches"/>
                <a:sym typeface="Staatliches"/>
              </a:rPr>
              <a:t>outcome</a:t>
            </a:r>
            <a:endParaRPr sz="2300">
              <a:latin typeface="Staatliches"/>
              <a:ea typeface="Staatliches"/>
              <a:cs typeface="Staatliches"/>
              <a:sym typeface="Staatliches"/>
            </a:endParaRPr>
          </a:p>
        </p:txBody>
      </p:sp>
      <p:sp>
        <p:nvSpPr>
          <p:cNvPr id="164" name="Google Shape;164;p21"/>
          <p:cNvSpPr txBox="1"/>
          <p:nvPr/>
        </p:nvSpPr>
        <p:spPr>
          <a:xfrm>
            <a:off x="5844950" y="4051325"/>
            <a:ext cx="1888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Staatliches"/>
                <a:ea typeface="Staatliches"/>
                <a:cs typeface="Staatliches"/>
                <a:sym typeface="Staatliches"/>
              </a:rPr>
              <a:t>conclusion</a:t>
            </a:r>
            <a:endParaRPr sz="2300">
              <a:latin typeface="Staatliches"/>
              <a:ea typeface="Staatliches"/>
              <a:cs typeface="Staatliches"/>
              <a:sym typeface="Staatliche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04"/>
        <p:cNvGrpSpPr/>
        <p:nvPr/>
      </p:nvGrpSpPr>
      <p:grpSpPr>
        <a:xfrm>
          <a:off x="0" y="0"/>
          <a:ext cx="0" cy="0"/>
          <a:chOff x="0" y="0"/>
          <a:chExt cx="0" cy="0"/>
        </a:xfrm>
      </p:grpSpPr>
      <p:sp>
        <p:nvSpPr>
          <p:cNvPr id="305" name="Google Shape;305;p39"/>
          <p:cNvSpPr txBox="1">
            <a:spLocks noGrp="1"/>
          </p:cNvSpPr>
          <p:nvPr>
            <p:ph type="title" idx="4294967295"/>
          </p:nvPr>
        </p:nvSpPr>
        <p:spPr>
          <a:xfrm>
            <a:off x="1321650" y="564475"/>
            <a:ext cx="65007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Diastolic blood pressure ap_lo</a:t>
            </a:r>
            <a:endParaRPr sz="4000"/>
          </a:p>
        </p:txBody>
      </p:sp>
      <p:pic>
        <p:nvPicPr>
          <p:cNvPr id="306" name="Google Shape;306;p39"/>
          <p:cNvPicPr preferRelativeResize="0"/>
          <p:nvPr/>
        </p:nvPicPr>
        <p:blipFill>
          <a:blip r:embed="rId3">
            <a:alphaModFix/>
          </a:blip>
          <a:stretch>
            <a:fillRect/>
          </a:stretch>
        </p:blipFill>
        <p:spPr>
          <a:xfrm>
            <a:off x="5777575" y="2328900"/>
            <a:ext cx="3200826" cy="2562175"/>
          </a:xfrm>
          <a:prstGeom prst="rect">
            <a:avLst/>
          </a:prstGeom>
          <a:noFill/>
          <a:ln>
            <a:noFill/>
          </a:ln>
        </p:spPr>
      </p:pic>
      <p:pic>
        <p:nvPicPr>
          <p:cNvPr id="307" name="Google Shape;307;p39"/>
          <p:cNvPicPr preferRelativeResize="0"/>
          <p:nvPr/>
        </p:nvPicPr>
        <p:blipFill>
          <a:blip r:embed="rId4">
            <a:alphaModFix/>
          </a:blip>
          <a:stretch>
            <a:fillRect/>
          </a:stretch>
        </p:blipFill>
        <p:spPr>
          <a:xfrm>
            <a:off x="436325" y="1774800"/>
            <a:ext cx="5249476" cy="242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p:nvPr/>
        </p:nvSpPr>
        <p:spPr>
          <a:xfrm>
            <a:off x="1169925" y="479475"/>
            <a:ext cx="6901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latin typeface="Staatliches"/>
                <a:ea typeface="Staatliches"/>
                <a:cs typeface="Staatliches"/>
                <a:sym typeface="Staatliches"/>
              </a:rPr>
              <a:t>All Variables </a:t>
            </a:r>
            <a:endParaRPr sz="4000">
              <a:latin typeface="Staatliches"/>
              <a:ea typeface="Staatliches"/>
              <a:cs typeface="Staatliches"/>
              <a:sym typeface="Staatliches"/>
            </a:endParaRPr>
          </a:p>
        </p:txBody>
      </p:sp>
      <p:pic>
        <p:nvPicPr>
          <p:cNvPr id="313" name="Google Shape;313;p40"/>
          <p:cNvPicPr preferRelativeResize="0"/>
          <p:nvPr/>
        </p:nvPicPr>
        <p:blipFill>
          <a:blip r:embed="rId3">
            <a:alphaModFix/>
          </a:blip>
          <a:stretch>
            <a:fillRect/>
          </a:stretch>
        </p:blipFill>
        <p:spPr>
          <a:xfrm>
            <a:off x="1076075" y="2119725"/>
            <a:ext cx="6886575" cy="2571750"/>
          </a:xfrm>
          <a:prstGeom prst="rect">
            <a:avLst/>
          </a:prstGeom>
          <a:noFill/>
          <a:ln>
            <a:noFill/>
          </a:ln>
        </p:spPr>
      </p:pic>
      <p:pic>
        <p:nvPicPr>
          <p:cNvPr id="314" name="Google Shape;314;p40"/>
          <p:cNvPicPr preferRelativeResize="0"/>
          <p:nvPr/>
        </p:nvPicPr>
        <p:blipFill>
          <a:blip r:embed="rId4">
            <a:alphaModFix/>
          </a:blip>
          <a:stretch>
            <a:fillRect/>
          </a:stretch>
        </p:blipFill>
        <p:spPr>
          <a:xfrm>
            <a:off x="1384602" y="1299600"/>
            <a:ext cx="3526773" cy="80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1"/>
          <p:cNvPicPr preferRelativeResize="0"/>
          <p:nvPr/>
        </p:nvPicPr>
        <p:blipFill>
          <a:blip r:embed="rId3">
            <a:alphaModFix/>
          </a:blip>
          <a:stretch>
            <a:fillRect/>
          </a:stretch>
        </p:blipFill>
        <p:spPr>
          <a:xfrm>
            <a:off x="1160800" y="1688525"/>
            <a:ext cx="5770725" cy="2898225"/>
          </a:xfrm>
          <a:prstGeom prst="rect">
            <a:avLst/>
          </a:prstGeom>
          <a:noFill/>
          <a:ln>
            <a:noFill/>
          </a:ln>
        </p:spPr>
      </p:pic>
      <p:sp>
        <p:nvSpPr>
          <p:cNvPr id="320" name="Google Shape;320;p41"/>
          <p:cNvSpPr txBox="1"/>
          <p:nvPr/>
        </p:nvSpPr>
        <p:spPr>
          <a:xfrm>
            <a:off x="712738" y="435875"/>
            <a:ext cx="8322900" cy="11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latin typeface="Staatliches"/>
                <a:ea typeface="Staatliches"/>
                <a:cs typeface="Staatliches"/>
                <a:sym typeface="Staatliches"/>
              </a:rPr>
              <a:t>Feature Selection </a:t>
            </a:r>
            <a:endParaRPr sz="4000">
              <a:latin typeface="Staatliches"/>
              <a:ea typeface="Staatliches"/>
              <a:cs typeface="Staatliches"/>
              <a:sym typeface="Staatliches"/>
            </a:endParaRPr>
          </a:p>
          <a:p>
            <a:pPr marL="0" lvl="0" indent="0" algn="l" rtl="0">
              <a:spcBef>
                <a:spcPts val="0"/>
              </a:spcBef>
              <a:spcAft>
                <a:spcPts val="0"/>
              </a:spcAft>
              <a:buNone/>
            </a:pPr>
            <a:r>
              <a:rPr lang="en" sz="2100">
                <a:latin typeface="Staatliches"/>
                <a:ea typeface="Staatliches"/>
                <a:cs typeface="Staatliches"/>
                <a:sym typeface="Staatliches"/>
              </a:rPr>
              <a:t>(Top 7 Variables)</a:t>
            </a:r>
            <a:endParaRPr sz="2100">
              <a:latin typeface="Staatliches"/>
              <a:ea typeface="Staatliches"/>
              <a:cs typeface="Staatliches"/>
              <a:sym typeface="Staatliches"/>
            </a:endParaRPr>
          </a:p>
        </p:txBody>
      </p:sp>
      <p:pic>
        <p:nvPicPr>
          <p:cNvPr id="321" name="Google Shape;321;p41"/>
          <p:cNvPicPr preferRelativeResize="0"/>
          <p:nvPr/>
        </p:nvPicPr>
        <p:blipFill>
          <a:blip r:embed="rId4">
            <a:alphaModFix/>
          </a:blip>
          <a:stretch>
            <a:fillRect/>
          </a:stretch>
        </p:blipFill>
        <p:spPr>
          <a:xfrm>
            <a:off x="874163" y="2418550"/>
            <a:ext cx="7019925" cy="2457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p:nvPr/>
        </p:nvSpPr>
        <p:spPr>
          <a:xfrm>
            <a:off x="1550775" y="1555800"/>
            <a:ext cx="65610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a:latin typeface="Staatliches"/>
                <a:ea typeface="Staatliches"/>
                <a:cs typeface="Staatliches"/>
                <a:sym typeface="Staatliches"/>
              </a:rPr>
              <a:t>Other Machine Learning Models used</a:t>
            </a:r>
            <a:endParaRPr sz="6000">
              <a:latin typeface="Staatliches"/>
              <a:ea typeface="Staatliches"/>
              <a:cs typeface="Staatliches"/>
              <a:sym typeface="Staatliche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title" idx="4294967295"/>
          </p:nvPr>
        </p:nvSpPr>
        <p:spPr>
          <a:xfrm>
            <a:off x="2220450" y="273925"/>
            <a:ext cx="4703100" cy="571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4000" b="1"/>
              <a:t>Dummy classifier</a:t>
            </a:r>
            <a:endParaRPr sz="4000" b="1"/>
          </a:p>
        </p:txBody>
      </p:sp>
      <p:pic>
        <p:nvPicPr>
          <p:cNvPr id="332" name="Google Shape;332;p43"/>
          <p:cNvPicPr preferRelativeResize="0"/>
          <p:nvPr/>
        </p:nvPicPr>
        <p:blipFill>
          <a:blip r:embed="rId3">
            <a:alphaModFix/>
          </a:blip>
          <a:stretch>
            <a:fillRect/>
          </a:stretch>
        </p:blipFill>
        <p:spPr>
          <a:xfrm>
            <a:off x="988763" y="1002572"/>
            <a:ext cx="7166475" cy="3767725"/>
          </a:xfrm>
          <a:prstGeom prst="rect">
            <a:avLst/>
          </a:prstGeom>
          <a:noFill/>
          <a:ln>
            <a:noFill/>
          </a:ln>
        </p:spPr>
      </p:pic>
      <p:pic>
        <p:nvPicPr>
          <p:cNvPr id="333" name="Google Shape;333;p43"/>
          <p:cNvPicPr preferRelativeResize="0"/>
          <p:nvPr/>
        </p:nvPicPr>
        <p:blipFill>
          <a:blip r:embed="rId4">
            <a:alphaModFix/>
          </a:blip>
          <a:stretch>
            <a:fillRect/>
          </a:stretch>
        </p:blipFill>
        <p:spPr>
          <a:xfrm>
            <a:off x="988775" y="2040788"/>
            <a:ext cx="7048500" cy="2543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66397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700"/>
              <a:t>Random forest</a:t>
            </a:r>
            <a:endParaRPr sz="4700"/>
          </a:p>
        </p:txBody>
      </p:sp>
      <p:sp>
        <p:nvSpPr>
          <p:cNvPr id="339" name="Google Shape;339;p44"/>
          <p:cNvSpPr txBox="1">
            <a:spLocks noGrp="1"/>
          </p:cNvSpPr>
          <p:nvPr>
            <p:ph type="subTitle" idx="1"/>
          </p:nvPr>
        </p:nvSpPr>
        <p:spPr>
          <a:xfrm>
            <a:off x="663975" y="1770050"/>
            <a:ext cx="4312500" cy="134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rgbClr val="292929"/>
                </a:solidFill>
                <a:highlight>
                  <a:srgbClr val="FFFFFF"/>
                </a:highlight>
                <a:latin typeface="Arial"/>
                <a:ea typeface="Arial"/>
                <a:cs typeface="Arial"/>
                <a:sym typeface="Arial"/>
              </a:rPr>
              <a:t>Random forest utilizes TWO random processes, bootstrapping and random feature selection, hence it should be less sensitive to training data and reduce variance.</a:t>
            </a:r>
            <a:endParaRPr sz="2000">
              <a:solidFill>
                <a:srgbClr val="292929"/>
              </a:solidFill>
              <a:highlight>
                <a:srgbClr val="FFFFFF"/>
              </a:highlight>
              <a:latin typeface="Arial"/>
              <a:ea typeface="Arial"/>
              <a:cs typeface="Arial"/>
              <a:sym typeface="Arial"/>
            </a:endParaRPr>
          </a:p>
          <a:p>
            <a:pPr marL="0" lvl="0" indent="0" algn="l" rtl="0">
              <a:spcBef>
                <a:spcPts val="0"/>
              </a:spcBef>
              <a:spcAft>
                <a:spcPts val="0"/>
              </a:spcAft>
              <a:buNone/>
            </a:pPr>
            <a:endParaRPr sz="2000">
              <a:solidFill>
                <a:srgbClr val="212121"/>
              </a:solidFill>
              <a:highlight>
                <a:srgbClr val="FFFFFF"/>
              </a:highlight>
              <a:latin typeface="Arial"/>
              <a:ea typeface="Arial"/>
              <a:cs typeface="Arial"/>
              <a:sym typeface="Arial"/>
            </a:endParaRPr>
          </a:p>
        </p:txBody>
      </p:sp>
      <p:pic>
        <p:nvPicPr>
          <p:cNvPr id="340" name="Google Shape;340;p44"/>
          <p:cNvPicPr preferRelativeResize="0"/>
          <p:nvPr/>
        </p:nvPicPr>
        <p:blipFill>
          <a:blip r:embed="rId3">
            <a:alphaModFix/>
          </a:blip>
          <a:stretch>
            <a:fillRect/>
          </a:stretch>
        </p:blipFill>
        <p:spPr>
          <a:xfrm>
            <a:off x="5090200" y="651678"/>
            <a:ext cx="3970661" cy="403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2220450" y="5644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Classification report</a:t>
            </a:r>
            <a:endParaRPr sz="4000"/>
          </a:p>
        </p:txBody>
      </p:sp>
      <p:pic>
        <p:nvPicPr>
          <p:cNvPr id="346" name="Google Shape;346;p45"/>
          <p:cNvPicPr preferRelativeResize="0"/>
          <p:nvPr/>
        </p:nvPicPr>
        <p:blipFill>
          <a:blip r:embed="rId3">
            <a:alphaModFix/>
          </a:blip>
          <a:stretch>
            <a:fillRect/>
          </a:stretch>
        </p:blipFill>
        <p:spPr>
          <a:xfrm>
            <a:off x="3341825" y="2571748"/>
            <a:ext cx="4703099" cy="1895927"/>
          </a:xfrm>
          <a:prstGeom prst="rect">
            <a:avLst/>
          </a:prstGeom>
          <a:noFill/>
          <a:ln>
            <a:noFill/>
          </a:ln>
        </p:spPr>
      </p:pic>
      <p:pic>
        <p:nvPicPr>
          <p:cNvPr id="347" name="Google Shape;347;p45"/>
          <p:cNvPicPr preferRelativeResize="0"/>
          <p:nvPr/>
        </p:nvPicPr>
        <p:blipFill>
          <a:blip r:embed="rId4">
            <a:alphaModFix/>
          </a:blip>
          <a:stretch>
            <a:fillRect/>
          </a:stretch>
        </p:blipFill>
        <p:spPr>
          <a:xfrm>
            <a:off x="3735534" y="1448397"/>
            <a:ext cx="3915675" cy="435075"/>
          </a:xfrm>
          <a:prstGeom prst="rect">
            <a:avLst/>
          </a:prstGeom>
          <a:noFill/>
          <a:ln>
            <a:noFill/>
          </a:ln>
        </p:spPr>
      </p:pic>
      <p:pic>
        <p:nvPicPr>
          <p:cNvPr id="348" name="Google Shape;348;p45"/>
          <p:cNvPicPr preferRelativeResize="0"/>
          <p:nvPr/>
        </p:nvPicPr>
        <p:blipFill>
          <a:blip r:embed="rId5">
            <a:alphaModFix/>
          </a:blip>
          <a:stretch>
            <a:fillRect/>
          </a:stretch>
        </p:blipFill>
        <p:spPr>
          <a:xfrm>
            <a:off x="192846" y="1220500"/>
            <a:ext cx="2801800" cy="2115525"/>
          </a:xfrm>
          <a:prstGeom prst="rect">
            <a:avLst/>
          </a:prstGeom>
          <a:noFill/>
          <a:ln>
            <a:noFill/>
          </a:ln>
        </p:spPr>
      </p:pic>
      <p:pic>
        <p:nvPicPr>
          <p:cNvPr id="349" name="Google Shape;349;p45"/>
          <p:cNvPicPr preferRelativeResize="0"/>
          <p:nvPr/>
        </p:nvPicPr>
        <p:blipFill>
          <a:blip r:embed="rId6">
            <a:alphaModFix/>
          </a:blip>
          <a:stretch>
            <a:fillRect/>
          </a:stretch>
        </p:blipFill>
        <p:spPr>
          <a:xfrm>
            <a:off x="2994650" y="1507423"/>
            <a:ext cx="774816" cy="317025"/>
          </a:xfrm>
          <a:prstGeom prst="rect">
            <a:avLst/>
          </a:prstGeom>
          <a:noFill/>
          <a:ln>
            <a:noFill/>
          </a:ln>
        </p:spPr>
      </p:pic>
      <p:pic>
        <p:nvPicPr>
          <p:cNvPr id="350" name="Google Shape;350;p45"/>
          <p:cNvPicPr preferRelativeResize="0"/>
          <p:nvPr/>
        </p:nvPicPr>
        <p:blipFill>
          <a:blip r:embed="rId7">
            <a:alphaModFix/>
          </a:blip>
          <a:stretch>
            <a:fillRect/>
          </a:stretch>
        </p:blipFill>
        <p:spPr>
          <a:xfrm>
            <a:off x="127950" y="1220500"/>
            <a:ext cx="2866700" cy="19899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87175" y="665775"/>
            <a:ext cx="5162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KNN K-Nearest Neighbours</a:t>
            </a:r>
            <a:endParaRPr sz="4000"/>
          </a:p>
        </p:txBody>
      </p:sp>
      <p:sp>
        <p:nvSpPr>
          <p:cNvPr id="356" name="Google Shape;356;p46"/>
          <p:cNvSpPr txBox="1">
            <a:spLocks noGrp="1"/>
          </p:cNvSpPr>
          <p:nvPr>
            <p:ph type="subTitle" idx="1"/>
          </p:nvPr>
        </p:nvSpPr>
        <p:spPr>
          <a:xfrm>
            <a:off x="511975" y="1931675"/>
            <a:ext cx="4312500" cy="18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rgbClr val="212121"/>
                </a:solidFill>
                <a:highlight>
                  <a:srgbClr val="FFFFFF"/>
                </a:highlight>
                <a:latin typeface="Roboto"/>
                <a:ea typeface="Roboto"/>
                <a:cs typeface="Roboto"/>
                <a:sym typeface="Roboto"/>
              </a:rPr>
              <a:t>The K-Nearest Neighbors algorithm is </a:t>
            </a:r>
            <a:r>
              <a:rPr lang="en" sz="2000">
                <a:solidFill>
                  <a:srgbClr val="292929"/>
                </a:solidFill>
                <a:latin typeface="Arial"/>
                <a:ea typeface="Arial"/>
                <a:cs typeface="Arial"/>
                <a:sym typeface="Arial"/>
              </a:rPr>
              <a:t>simple and accurate while being easy to implement. </a:t>
            </a:r>
            <a:endParaRPr sz="2000">
              <a:solidFill>
                <a:srgbClr val="292929"/>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solidFill>
                <a:srgbClr val="292929"/>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2000">
                <a:solidFill>
                  <a:srgbClr val="292929"/>
                </a:solidFill>
                <a:latin typeface="Arial"/>
                <a:ea typeface="Arial"/>
                <a:cs typeface="Arial"/>
                <a:sym typeface="Arial"/>
              </a:rPr>
              <a:t>Also, KNN only requires 2 hyper parameters in K value &amp; distance metric.</a:t>
            </a:r>
            <a:endParaRPr sz="2000">
              <a:solidFill>
                <a:srgbClr val="292929"/>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solidFill>
                <a:srgbClr val="212121"/>
              </a:solidFill>
              <a:highlight>
                <a:srgbClr val="FFFFFF"/>
              </a:highlight>
              <a:latin typeface="Roboto"/>
              <a:ea typeface="Roboto"/>
              <a:cs typeface="Roboto"/>
              <a:sym typeface="Roboto"/>
            </a:endParaRPr>
          </a:p>
        </p:txBody>
      </p:sp>
      <p:pic>
        <p:nvPicPr>
          <p:cNvPr id="357" name="Google Shape;357;p46"/>
          <p:cNvPicPr preferRelativeResize="0"/>
          <p:nvPr/>
        </p:nvPicPr>
        <p:blipFill>
          <a:blip r:embed="rId3">
            <a:alphaModFix/>
          </a:blip>
          <a:stretch>
            <a:fillRect/>
          </a:stretch>
        </p:blipFill>
        <p:spPr>
          <a:xfrm>
            <a:off x="5242100" y="859775"/>
            <a:ext cx="3901900" cy="4072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1220500" y="172200"/>
            <a:ext cx="75117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K-Nearest neighbour (knn)</a:t>
            </a:r>
            <a:endParaRPr sz="4000"/>
          </a:p>
        </p:txBody>
      </p:sp>
      <p:pic>
        <p:nvPicPr>
          <p:cNvPr id="363" name="Google Shape;363;p47"/>
          <p:cNvPicPr preferRelativeResize="0"/>
          <p:nvPr/>
        </p:nvPicPr>
        <p:blipFill>
          <a:blip r:embed="rId3">
            <a:alphaModFix/>
          </a:blip>
          <a:stretch>
            <a:fillRect/>
          </a:stretch>
        </p:blipFill>
        <p:spPr>
          <a:xfrm>
            <a:off x="5053225" y="1469899"/>
            <a:ext cx="4008300" cy="1912575"/>
          </a:xfrm>
          <a:prstGeom prst="rect">
            <a:avLst/>
          </a:prstGeom>
          <a:noFill/>
          <a:ln>
            <a:noFill/>
          </a:ln>
        </p:spPr>
      </p:pic>
      <p:pic>
        <p:nvPicPr>
          <p:cNvPr id="364" name="Google Shape;364;p47"/>
          <p:cNvPicPr preferRelativeResize="0"/>
          <p:nvPr/>
        </p:nvPicPr>
        <p:blipFill>
          <a:blip r:embed="rId4">
            <a:alphaModFix/>
          </a:blip>
          <a:stretch>
            <a:fillRect/>
          </a:stretch>
        </p:blipFill>
        <p:spPr>
          <a:xfrm>
            <a:off x="87175" y="1469894"/>
            <a:ext cx="4703100" cy="2409783"/>
          </a:xfrm>
          <a:prstGeom prst="rect">
            <a:avLst/>
          </a:prstGeom>
          <a:noFill/>
          <a:ln>
            <a:noFill/>
          </a:ln>
        </p:spPr>
      </p:pic>
      <p:pic>
        <p:nvPicPr>
          <p:cNvPr id="365" name="Google Shape;365;p47"/>
          <p:cNvPicPr preferRelativeResize="0"/>
          <p:nvPr/>
        </p:nvPicPr>
        <p:blipFill>
          <a:blip r:embed="rId5">
            <a:alphaModFix/>
          </a:blip>
          <a:stretch>
            <a:fillRect/>
          </a:stretch>
        </p:blipFill>
        <p:spPr>
          <a:xfrm>
            <a:off x="87175" y="2130525"/>
            <a:ext cx="4439900" cy="1599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8"/>
          <p:cNvSpPr txBox="1">
            <a:spLocks noGrp="1"/>
          </p:cNvSpPr>
          <p:nvPr>
            <p:ph type="title" idx="4294967295"/>
          </p:nvPr>
        </p:nvSpPr>
        <p:spPr>
          <a:xfrm>
            <a:off x="878400" y="361075"/>
            <a:ext cx="73872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Roc &amp; precision-recall curve</a:t>
            </a:r>
            <a:endParaRPr sz="4000"/>
          </a:p>
        </p:txBody>
      </p:sp>
      <p:pic>
        <p:nvPicPr>
          <p:cNvPr id="371" name="Google Shape;371;p48"/>
          <p:cNvPicPr preferRelativeResize="0"/>
          <p:nvPr/>
        </p:nvPicPr>
        <p:blipFill>
          <a:blip r:embed="rId3">
            <a:alphaModFix/>
          </a:blip>
          <a:stretch>
            <a:fillRect/>
          </a:stretch>
        </p:blipFill>
        <p:spPr>
          <a:xfrm>
            <a:off x="1975588" y="932275"/>
            <a:ext cx="5192822" cy="3615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356750" y="338725"/>
            <a:ext cx="3852000" cy="2465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a:t>Data Set Used: Cardiovascular Disease Prediction </a:t>
            </a:r>
            <a:endParaRPr/>
          </a:p>
        </p:txBody>
      </p:sp>
      <p:pic>
        <p:nvPicPr>
          <p:cNvPr id="170" name="Google Shape;170;p22"/>
          <p:cNvPicPr preferRelativeResize="0"/>
          <p:nvPr/>
        </p:nvPicPr>
        <p:blipFill>
          <a:blip r:embed="rId3">
            <a:alphaModFix/>
          </a:blip>
          <a:stretch>
            <a:fillRect/>
          </a:stretch>
        </p:blipFill>
        <p:spPr>
          <a:xfrm>
            <a:off x="4361150" y="152400"/>
            <a:ext cx="4630451" cy="46304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9"/>
          <p:cNvSpPr txBox="1">
            <a:spLocks noGrp="1"/>
          </p:cNvSpPr>
          <p:nvPr>
            <p:ph type="title" idx="4294967295"/>
          </p:nvPr>
        </p:nvSpPr>
        <p:spPr>
          <a:xfrm>
            <a:off x="399000" y="651675"/>
            <a:ext cx="83460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Evaluating in the real world context</a:t>
            </a:r>
            <a:endParaRPr/>
          </a:p>
        </p:txBody>
      </p:sp>
      <p:pic>
        <p:nvPicPr>
          <p:cNvPr id="377" name="Google Shape;377;p49"/>
          <p:cNvPicPr preferRelativeResize="0"/>
          <p:nvPr/>
        </p:nvPicPr>
        <p:blipFill>
          <a:blip r:embed="rId3">
            <a:alphaModFix/>
          </a:blip>
          <a:stretch>
            <a:fillRect/>
          </a:stretch>
        </p:blipFill>
        <p:spPr>
          <a:xfrm>
            <a:off x="638588" y="1828750"/>
            <a:ext cx="7866825" cy="409600"/>
          </a:xfrm>
          <a:prstGeom prst="rect">
            <a:avLst/>
          </a:prstGeom>
          <a:noFill/>
          <a:ln>
            <a:noFill/>
          </a:ln>
        </p:spPr>
      </p:pic>
      <p:sp>
        <p:nvSpPr>
          <p:cNvPr id="378" name="Google Shape;378;p49"/>
          <p:cNvSpPr txBox="1"/>
          <p:nvPr/>
        </p:nvSpPr>
        <p:spPr>
          <a:xfrm>
            <a:off x="747900" y="2582325"/>
            <a:ext cx="7683600" cy="181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000">
                <a:solidFill>
                  <a:srgbClr val="292929"/>
                </a:solidFill>
              </a:rPr>
              <a:t>More practical &amp; valuable to prioritize reducing False negatives and increasing the True positive rate, in order to identify more potential patients correctly to seek treatment early and save more lives.</a:t>
            </a:r>
            <a:endParaRPr sz="1600">
              <a:solidFill>
                <a:srgbClr val="292929"/>
              </a:solidFill>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0"/>
          <p:cNvSpPr txBox="1">
            <a:spLocks noGrp="1"/>
          </p:cNvSpPr>
          <p:nvPr>
            <p:ph type="title" idx="4294967295"/>
          </p:nvPr>
        </p:nvSpPr>
        <p:spPr>
          <a:xfrm>
            <a:off x="2220450" y="608100"/>
            <a:ext cx="4703100" cy="5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CONtributions</a:t>
            </a:r>
            <a:endParaRPr sz="4000"/>
          </a:p>
        </p:txBody>
      </p:sp>
      <p:sp>
        <p:nvSpPr>
          <p:cNvPr id="384" name="Google Shape;384;p50"/>
          <p:cNvSpPr/>
          <p:nvPr/>
        </p:nvSpPr>
        <p:spPr>
          <a:xfrm>
            <a:off x="1430675" y="1394850"/>
            <a:ext cx="2193900" cy="1380300"/>
          </a:xfrm>
          <a:prstGeom prst="roundRect">
            <a:avLst>
              <a:gd name="adj" fmla="val 16667"/>
            </a:avLst>
          </a:prstGeom>
          <a:gradFill>
            <a:gsLst>
              <a:gs pos="0">
                <a:srgbClr val="FFFFFF"/>
              </a:gs>
              <a:gs pos="100000">
                <a:srgbClr val="BEBEBE"/>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0"/>
          <p:cNvSpPr/>
          <p:nvPr/>
        </p:nvSpPr>
        <p:spPr>
          <a:xfrm>
            <a:off x="5317550" y="1394850"/>
            <a:ext cx="2193900" cy="1380300"/>
          </a:xfrm>
          <a:prstGeom prst="roundRect">
            <a:avLst>
              <a:gd name="adj" fmla="val 16667"/>
            </a:avLst>
          </a:prstGeom>
          <a:gradFill>
            <a:gsLst>
              <a:gs pos="0">
                <a:srgbClr val="FFFFFF"/>
              </a:gs>
              <a:gs pos="100000">
                <a:srgbClr val="BEBEBE"/>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0"/>
          <p:cNvSpPr/>
          <p:nvPr/>
        </p:nvSpPr>
        <p:spPr>
          <a:xfrm>
            <a:off x="5303125" y="3327300"/>
            <a:ext cx="2193900" cy="1380300"/>
          </a:xfrm>
          <a:prstGeom prst="roundRect">
            <a:avLst>
              <a:gd name="adj" fmla="val 16667"/>
            </a:avLst>
          </a:prstGeom>
          <a:gradFill>
            <a:gsLst>
              <a:gs pos="0">
                <a:srgbClr val="FFFFFF"/>
              </a:gs>
              <a:gs pos="100000">
                <a:srgbClr val="BEBEBE"/>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0"/>
          <p:cNvSpPr/>
          <p:nvPr/>
        </p:nvSpPr>
        <p:spPr>
          <a:xfrm>
            <a:off x="1430675" y="3327300"/>
            <a:ext cx="2193900" cy="1380300"/>
          </a:xfrm>
          <a:prstGeom prst="roundRect">
            <a:avLst>
              <a:gd name="adj" fmla="val 16667"/>
            </a:avLst>
          </a:prstGeom>
          <a:gradFill>
            <a:gsLst>
              <a:gs pos="0">
                <a:srgbClr val="FFFFFF"/>
              </a:gs>
              <a:gs pos="100000">
                <a:srgbClr val="BEBEBE"/>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0"/>
          <p:cNvSpPr txBox="1"/>
          <p:nvPr/>
        </p:nvSpPr>
        <p:spPr>
          <a:xfrm>
            <a:off x="1452975" y="1438500"/>
            <a:ext cx="2171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Staatliches"/>
                <a:ea typeface="Staatliches"/>
                <a:cs typeface="Staatliches"/>
                <a:sym typeface="Staatliches"/>
              </a:rPr>
              <a:t>Gems</a:t>
            </a:r>
            <a:endParaRPr sz="1800">
              <a:latin typeface="Staatliches"/>
              <a:ea typeface="Staatliches"/>
              <a:cs typeface="Staatliches"/>
              <a:sym typeface="Staatliches"/>
            </a:endParaRPr>
          </a:p>
          <a:p>
            <a:pPr marL="0" lvl="0" indent="0" algn="l" rtl="0">
              <a:spcBef>
                <a:spcPts val="0"/>
              </a:spcBef>
              <a:spcAft>
                <a:spcPts val="0"/>
              </a:spcAft>
              <a:buNone/>
            </a:pPr>
            <a:endParaRPr sz="1800">
              <a:latin typeface="Staatliches"/>
              <a:ea typeface="Staatliches"/>
              <a:cs typeface="Staatliches"/>
              <a:sym typeface="Staatliches"/>
            </a:endParaRPr>
          </a:p>
          <a:p>
            <a:pPr marL="0" lvl="0" indent="0" algn="l" rtl="0">
              <a:spcBef>
                <a:spcPts val="0"/>
              </a:spcBef>
              <a:spcAft>
                <a:spcPts val="0"/>
              </a:spcAft>
              <a:buNone/>
            </a:pPr>
            <a:r>
              <a:rPr lang="en" sz="1800">
                <a:latin typeface="Staatliches"/>
                <a:ea typeface="Staatliches"/>
                <a:cs typeface="Staatliches"/>
                <a:sym typeface="Staatliches"/>
              </a:rPr>
              <a:t>Data extraction &amp; cleaning</a:t>
            </a:r>
            <a:endParaRPr sz="1800">
              <a:latin typeface="Staatliches"/>
              <a:ea typeface="Staatliches"/>
              <a:cs typeface="Staatliches"/>
              <a:sym typeface="Staatliches"/>
            </a:endParaRPr>
          </a:p>
        </p:txBody>
      </p:sp>
      <p:sp>
        <p:nvSpPr>
          <p:cNvPr id="389" name="Google Shape;389;p50"/>
          <p:cNvSpPr txBox="1"/>
          <p:nvPr/>
        </p:nvSpPr>
        <p:spPr>
          <a:xfrm>
            <a:off x="5346800" y="1533450"/>
            <a:ext cx="2418674"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Staatliches"/>
                <a:ea typeface="Staatliches"/>
                <a:cs typeface="Staatliches"/>
                <a:sym typeface="Staatliches"/>
              </a:rPr>
              <a:t>Garry</a:t>
            </a:r>
            <a:endParaRPr sz="1800" dirty="0">
              <a:latin typeface="Staatliches"/>
              <a:ea typeface="Staatliches"/>
              <a:cs typeface="Staatliches"/>
              <a:sym typeface="Staatliches"/>
            </a:endParaRPr>
          </a:p>
          <a:p>
            <a:pPr marL="0" lvl="0" indent="0" algn="l" rtl="0">
              <a:spcBef>
                <a:spcPts val="0"/>
              </a:spcBef>
              <a:spcAft>
                <a:spcPts val="0"/>
              </a:spcAft>
              <a:buNone/>
            </a:pPr>
            <a:r>
              <a:rPr lang="en" sz="1800" dirty="0">
                <a:latin typeface="Staatliches"/>
                <a:ea typeface="Staatliches"/>
                <a:cs typeface="Staatliches"/>
                <a:sym typeface="Staatliches"/>
              </a:rPr>
              <a:t>Exploratory analysis, ML models &amp; Gridsearch,</a:t>
            </a:r>
          </a:p>
          <a:p>
            <a:pPr marL="0" lvl="0" indent="0" algn="l" rtl="0">
              <a:spcBef>
                <a:spcPts val="0"/>
              </a:spcBef>
              <a:spcAft>
                <a:spcPts val="0"/>
              </a:spcAft>
              <a:buNone/>
            </a:pPr>
            <a:r>
              <a:rPr lang="en" sz="1800">
                <a:latin typeface="Staatliches"/>
                <a:ea typeface="Staatliches"/>
                <a:cs typeface="Staatliches"/>
                <a:sym typeface="Staatliches"/>
              </a:rPr>
              <a:t>Compilation of report</a:t>
            </a:r>
            <a:endParaRPr sz="1800" dirty="0">
              <a:latin typeface="Staatliches"/>
              <a:ea typeface="Staatliches"/>
              <a:cs typeface="Staatliches"/>
              <a:sym typeface="Staatliches"/>
            </a:endParaRPr>
          </a:p>
        </p:txBody>
      </p:sp>
      <p:sp>
        <p:nvSpPr>
          <p:cNvPr id="390" name="Google Shape;390;p50"/>
          <p:cNvSpPr txBox="1"/>
          <p:nvPr/>
        </p:nvSpPr>
        <p:spPr>
          <a:xfrm>
            <a:off x="1452975" y="3414475"/>
            <a:ext cx="2171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Staatliches"/>
                <a:ea typeface="Staatliches"/>
                <a:cs typeface="Staatliches"/>
                <a:sym typeface="Staatliches"/>
              </a:rPr>
              <a:t>Keegan</a:t>
            </a:r>
            <a:endParaRPr sz="1800">
              <a:latin typeface="Staatliches"/>
              <a:ea typeface="Staatliches"/>
              <a:cs typeface="Staatliches"/>
              <a:sym typeface="Staatliches"/>
            </a:endParaRPr>
          </a:p>
          <a:p>
            <a:pPr marL="0" lvl="0" indent="0" algn="l" rtl="0">
              <a:spcBef>
                <a:spcPts val="0"/>
              </a:spcBef>
              <a:spcAft>
                <a:spcPts val="0"/>
              </a:spcAft>
              <a:buNone/>
            </a:pPr>
            <a:endParaRPr sz="1800">
              <a:latin typeface="Staatliches"/>
              <a:ea typeface="Staatliches"/>
              <a:cs typeface="Staatliches"/>
              <a:sym typeface="Staatliches"/>
            </a:endParaRPr>
          </a:p>
          <a:p>
            <a:pPr marL="0" lvl="0" indent="0" algn="l" rtl="0">
              <a:spcBef>
                <a:spcPts val="0"/>
              </a:spcBef>
              <a:spcAft>
                <a:spcPts val="0"/>
              </a:spcAft>
              <a:buNone/>
            </a:pPr>
            <a:r>
              <a:rPr lang="en" sz="1800">
                <a:latin typeface="Staatliches"/>
                <a:ea typeface="Staatliches"/>
                <a:cs typeface="Staatliches"/>
                <a:sym typeface="Staatliches"/>
              </a:rPr>
              <a:t>Classification tree</a:t>
            </a:r>
            <a:endParaRPr sz="1800">
              <a:latin typeface="Staatliches"/>
              <a:ea typeface="Staatliches"/>
              <a:cs typeface="Staatliches"/>
              <a:sym typeface="Staatliches"/>
            </a:endParaRPr>
          </a:p>
        </p:txBody>
      </p:sp>
      <p:sp>
        <p:nvSpPr>
          <p:cNvPr id="391" name="Google Shape;391;p50"/>
          <p:cNvSpPr txBox="1"/>
          <p:nvPr/>
        </p:nvSpPr>
        <p:spPr>
          <a:xfrm>
            <a:off x="5346800" y="3370950"/>
            <a:ext cx="2135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Staatliches"/>
                <a:ea typeface="Staatliches"/>
                <a:cs typeface="Staatliches"/>
                <a:sym typeface="Staatliches"/>
              </a:rPr>
              <a:t>Young gun</a:t>
            </a:r>
            <a:endParaRPr sz="1800">
              <a:latin typeface="Staatliches"/>
              <a:ea typeface="Staatliches"/>
              <a:cs typeface="Staatliches"/>
              <a:sym typeface="Staatliches"/>
            </a:endParaRPr>
          </a:p>
          <a:p>
            <a:pPr marL="0" lvl="0" indent="0" algn="l" rtl="0">
              <a:spcBef>
                <a:spcPts val="0"/>
              </a:spcBef>
              <a:spcAft>
                <a:spcPts val="0"/>
              </a:spcAft>
              <a:buNone/>
            </a:pPr>
            <a:endParaRPr sz="1800">
              <a:latin typeface="Staatliches"/>
              <a:ea typeface="Staatliches"/>
              <a:cs typeface="Staatliches"/>
              <a:sym typeface="Staatliches"/>
            </a:endParaRPr>
          </a:p>
          <a:p>
            <a:pPr marL="0" lvl="0" indent="0" algn="l" rtl="0">
              <a:spcBef>
                <a:spcPts val="0"/>
              </a:spcBef>
              <a:spcAft>
                <a:spcPts val="0"/>
              </a:spcAft>
              <a:buNone/>
            </a:pPr>
            <a:r>
              <a:rPr lang="en" sz="1800">
                <a:latin typeface="Staatliches"/>
                <a:ea typeface="Staatliches"/>
                <a:cs typeface="Staatliches"/>
                <a:sym typeface="Staatliches"/>
              </a:rPr>
              <a:t>Random forest and knn</a:t>
            </a:r>
            <a:endParaRPr sz="1800">
              <a:latin typeface="Staatliches"/>
              <a:ea typeface="Staatliches"/>
              <a:cs typeface="Staatliches"/>
              <a:sym typeface="Staatliche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1"/>
          <p:cNvSpPr txBox="1"/>
          <p:nvPr/>
        </p:nvSpPr>
        <p:spPr>
          <a:xfrm>
            <a:off x="1183350" y="1740600"/>
            <a:ext cx="67773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600">
                <a:latin typeface="Staatliches"/>
                <a:ea typeface="Staatliches"/>
                <a:cs typeface="Staatliches"/>
                <a:sym typeface="Staatliches"/>
              </a:rPr>
              <a:t>Thank you</a:t>
            </a:r>
            <a:endParaRPr sz="9600">
              <a:latin typeface="Staatliches"/>
              <a:ea typeface="Staatliches"/>
              <a:cs typeface="Staatliches"/>
              <a:sym typeface="Staatlich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p:nvPr/>
        </p:nvSpPr>
        <p:spPr>
          <a:xfrm>
            <a:off x="305150" y="493975"/>
            <a:ext cx="7599000" cy="1887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600"/>
              </a:spcBef>
              <a:spcAft>
                <a:spcPts val="0"/>
              </a:spcAft>
              <a:buNone/>
            </a:pPr>
            <a:r>
              <a:rPr lang="en" sz="2600">
                <a:solidFill>
                  <a:srgbClr val="212121"/>
                </a:solidFill>
                <a:highlight>
                  <a:srgbClr val="FFFFFF"/>
                </a:highlight>
                <a:latin typeface="Staatliches"/>
                <a:ea typeface="Staatliches"/>
                <a:cs typeface="Staatliches"/>
                <a:sym typeface="Staatliches"/>
              </a:rPr>
              <a:t>Cardiovascular disease (CVD) is the number one cause of death globally.</a:t>
            </a:r>
            <a:endParaRPr sz="2600">
              <a:solidFill>
                <a:srgbClr val="212121"/>
              </a:solidFill>
              <a:highlight>
                <a:srgbClr val="FFFFFF"/>
              </a:highlight>
              <a:latin typeface="Staatliches"/>
              <a:ea typeface="Staatliches"/>
              <a:cs typeface="Staatliches"/>
              <a:sym typeface="Staatliches"/>
            </a:endParaRPr>
          </a:p>
          <a:p>
            <a:pPr marL="0" lvl="0" indent="0" algn="l" rtl="0">
              <a:lnSpc>
                <a:spcPct val="115000"/>
              </a:lnSpc>
              <a:spcBef>
                <a:spcPts val="600"/>
              </a:spcBef>
              <a:spcAft>
                <a:spcPts val="0"/>
              </a:spcAft>
              <a:buNone/>
            </a:pPr>
            <a:endParaRPr sz="1900">
              <a:solidFill>
                <a:srgbClr val="212121"/>
              </a:solidFill>
              <a:highlight>
                <a:srgbClr val="FFFFFF"/>
              </a:highlight>
              <a:latin typeface="Staatliches"/>
              <a:ea typeface="Staatliches"/>
              <a:cs typeface="Staatliches"/>
              <a:sym typeface="Staatliches"/>
            </a:endParaRPr>
          </a:p>
          <a:p>
            <a:pPr marL="0" lvl="0" indent="0" algn="l" rtl="0">
              <a:lnSpc>
                <a:spcPct val="115000"/>
              </a:lnSpc>
              <a:spcBef>
                <a:spcPts val="600"/>
              </a:spcBef>
              <a:spcAft>
                <a:spcPts val="500"/>
              </a:spcAft>
              <a:buNone/>
            </a:pPr>
            <a:endParaRPr sz="1900">
              <a:solidFill>
                <a:srgbClr val="212121"/>
              </a:solidFill>
              <a:highlight>
                <a:srgbClr val="FFFFFF"/>
              </a:highlight>
              <a:latin typeface="Staatliches"/>
              <a:ea typeface="Staatliches"/>
              <a:cs typeface="Staatliches"/>
              <a:sym typeface="Staatliches"/>
            </a:endParaRPr>
          </a:p>
        </p:txBody>
      </p:sp>
      <p:sp>
        <p:nvSpPr>
          <p:cNvPr id="176" name="Google Shape;176;p23"/>
          <p:cNvSpPr txBox="1"/>
          <p:nvPr/>
        </p:nvSpPr>
        <p:spPr>
          <a:xfrm>
            <a:off x="610250" y="1752150"/>
            <a:ext cx="72939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333333"/>
                </a:solidFill>
                <a:highlight>
                  <a:srgbClr val="FFFFFF"/>
                </a:highlight>
              </a:rPr>
              <a:t>The number of deaths from CVD increased by </a:t>
            </a:r>
            <a:r>
              <a:rPr lang="en" sz="2000" b="1">
                <a:solidFill>
                  <a:srgbClr val="FF0000"/>
                </a:solidFill>
                <a:highlight>
                  <a:srgbClr val="FFFFFF"/>
                </a:highlight>
              </a:rPr>
              <a:t>42.4%</a:t>
            </a:r>
            <a:r>
              <a:rPr lang="en" sz="2000">
                <a:solidFill>
                  <a:srgbClr val="333333"/>
                </a:solidFill>
                <a:highlight>
                  <a:srgbClr val="FFFFFF"/>
                </a:highlight>
              </a:rPr>
              <a:t> from 1990 to 2015. On the other hand, CVD led to over 17 million deaths, 330 million years of life lost and 35.6 million years lived with disability in 2017 worldwide. Meanwhile, it was projected that CVD would be the cause of more than 23 million deaths in 2030 around the world</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p:nvPr/>
        </p:nvSpPr>
        <p:spPr>
          <a:xfrm>
            <a:off x="1135800" y="1001700"/>
            <a:ext cx="6872400" cy="31401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6000">
                <a:solidFill>
                  <a:schemeClr val="dk1"/>
                </a:solidFill>
                <a:latin typeface="Staatliches"/>
                <a:ea typeface="Staatliches"/>
                <a:cs typeface="Staatliches"/>
                <a:sym typeface="Staatliches"/>
              </a:rPr>
              <a:t>Qn: Can we predict whether someone has cardiovascular disease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5"/>
          <p:cNvPicPr preferRelativeResize="0">
            <a:picLocks noGrp="1"/>
          </p:cNvPicPr>
          <p:nvPr>
            <p:ph type="pic" idx="2"/>
          </p:nvPr>
        </p:nvPicPr>
        <p:blipFill rotWithShape="1">
          <a:blip r:embed="rId3">
            <a:alphaModFix/>
          </a:blip>
          <a:srcRect l="15329" r="15336"/>
          <a:stretch/>
        </p:blipFill>
        <p:spPr>
          <a:xfrm flipH="1">
            <a:off x="6433498" y="552450"/>
            <a:ext cx="2710500" cy="4038600"/>
          </a:xfrm>
          <a:prstGeom prst="roundRect">
            <a:avLst>
              <a:gd name="adj" fmla="val 16667"/>
            </a:avLst>
          </a:prstGeom>
        </p:spPr>
      </p:pic>
      <p:sp>
        <p:nvSpPr>
          <p:cNvPr id="187" name="Google Shape;187;p25"/>
          <p:cNvSpPr txBox="1">
            <a:spLocks noGrp="1"/>
          </p:cNvSpPr>
          <p:nvPr>
            <p:ph type="title"/>
          </p:nvPr>
        </p:nvSpPr>
        <p:spPr>
          <a:xfrm>
            <a:off x="720425" y="28842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Data cleaning</a:t>
            </a:r>
            <a:endParaRPr sz="4000"/>
          </a:p>
        </p:txBody>
      </p:sp>
      <p:sp>
        <p:nvSpPr>
          <p:cNvPr id="188" name="Google Shape;188;p25"/>
          <p:cNvSpPr txBox="1">
            <a:spLocks noGrp="1"/>
          </p:cNvSpPr>
          <p:nvPr>
            <p:ph type="subTitle" idx="1"/>
          </p:nvPr>
        </p:nvSpPr>
        <p:spPr>
          <a:xfrm>
            <a:off x="720425" y="859625"/>
            <a:ext cx="4312500" cy="3584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 dropping id</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highlight>
                  <a:srgbClr val="FFFFFE"/>
                </a:highlight>
                <a:latin typeface="Courier New"/>
                <a:ea typeface="Courier New"/>
                <a:cs typeface="Courier New"/>
                <a:sym typeface="Courier New"/>
              </a:rPr>
              <a:t>df = df.drop([</a:t>
            </a:r>
            <a:r>
              <a:rPr lang="en" sz="1050">
                <a:solidFill>
                  <a:srgbClr val="A31515"/>
                </a:solidFill>
                <a:highlight>
                  <a:srgbClr val="FFFFFE"/>
                </a:highlight>
                <a:latin typeface="Courier New"/>
                <a:ea typeface="Courier New"/>
                <a:cs typeface="Courier New"/>
                <a:sym typeface="Courier New"/>
              </a:rPr>
              <a:t>'id'</a:t>
            </a:r>
            <a:r>
              <a:rPr lang="en" sz="1050">
                <a:highlight>
                  <a:srgbClr val="FFFFFE"/>
                </a:highlight>
                <a:latin typeface="Courier New"/>
                <a:ea typeface="Courier New"/>
                <a:cs typeface="Courier New"/>
                <a:sym typeface="Courier New"/>
              </a:rPr>
              <a:t>], axis = </a:t>
            </a:r>
            <a:r>
              <a:rPr lang="en" sz="1050">
                <a:solidFill>
                  <a:srgbClr val="A31515"/>
                </a:solidFill>
                <a:highlight>
                  <a:srgbClr val="FFFFFE"/>
                </a:highlight>
                <a:latin typeface="Courier New"/>
                <a:ea typeface="Courier New"/>
                <a:cs typeface="Courier New"/>
                <a:sym typeface="Courier New"/>
              </a:rPr>
              <a:t>'columns'</a:t>
            </a:r>
            <a:r>
              <a:rPr lang="en" sz="1050">
                <a:highlight>
                  <a:srgbClr val="FFFFFE"/>
                </a:highlight>
                <a:latin typeface="Courier New"/>
                <a:ea typeface="Courier New"/>
                <a:cs typeface="Courier New"/>
                <a:sym typeface="Courier New"/>
              </a:rPr>
              <a:t>)</a:t>
            </a:r>
            <a:endParaRPr sz="1050">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a:p>
            <a:pPr marL="0" lvl="0" indent="0" algn="l" rtl="0">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 changing the year column into age</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highlight>
                  <a:srgbClr val="FFFFFE"/>
                </a:highlight>
                <a:latin typeface="Courier New"/>
                <a:ea typeface="Courier New"/>
                <a:cs typeface="Courier New"/>
                <a:sym typeface="Courier New"/>
              </a:rPr>
              <a:t>df[</a:t>
            </a:r>
            <a:r>
              <a:rPr lang="en" sz="1050">
                <a:solidFill>
                  <a:srgbClr val="A31515"/>
                </a:solidFill>
                <a:highlight>
                  <a:srgbClr val="FFFFFE"/>
                </a:highlight>
                <a:latin typeface="Courier New"/>
                <a:ea typeface="Courier New"/>
                <a:cs typeface="Courier New"/>
                <a:sym typeface="Courier New"/>
              </a:rPr>
              <a:t>'age'</a:t>
            </a:r>
            <a:r>
              <a:rPr lang="en" sz="1050">
                <a:highlight>
                  <a:srgbClr val="FFFFFE"/>
                </a:highlight>
                <a:latin typeface="Courier New"/>
                <a:ea typeface="Courier New"/>
                <a:cs typeface="Courier New"/>
                <a:sym typeface="Courier New"/>
              </a:rPr>
              <a:t>] = df[</a:t>
            </a:r>
            <a:r>
              <a:rPr lang="en" sz="1050">
                <a:solidFill>
                  <a:srgbClr val="A31515"/>
                </a:solidFill>
                <a:highlight>
                  <a:srgbClr val="FFFFFE"/>
                </a:highlight>
                <a:latin typeface="Courier New"/>
                <a:ea typeface="Courier New"/>
                <a:cs typeface="Courier New"/>
                <a:sym typeface="Courier New"/>
              </a:rPr>
              <a:t>'age'</a:t>
            </a:r>
            <a:r>
              <a:rPr lang="en" sz="1050">
                <a:highlight>
                  <a:srgbClr val="FFFFFE"/>
                </a:highlight>
                <a:latin typeface="Courier New"/>
                <a:ea typeface="Courier New"/>
                <a:cs typeface="Courier New"/>
                <a:sym typeface="Courier New"/>
              </a:rPr>
              <a:t>].</a:t>
            </a:r>
            <a:r>
              <a:rPr lang="en" sz="1050">
                <a:solidFill>
                  <a:srgbClr val="795E26"/>
                </a:solidFill>
                <a:highlight>
                  <a:srgbClr val="FFFFFE"/>
                </a:highlight>
                <a:latin typeface="Courier New"/>
                <a:ea typeface="Courier New"/>
                <a:cs typeface="Courier New"/>
                <a:sym typeface="Courier New"/>
              </a:rPr>
              <a:t>map</a:t>
            </a:r>
            <a:r>
              <a:rPr lang="en" sz="1050">
                <a:highlight>
                  <a:srgbClr val="FFFFFE"/>
                </a:highlight>
                <a:latin typeface="Courier New"/>
                <a:ea typeface="Courier New"/>
                <a:cs typeface="Courier New"/>
                <a:sym typeface="Courier New"/>
              </a:rPr>
              <a:t>(</a:t>
            </a:r>
            <a:r>
              <a:rPr lang="en" sz="1050">
                <a:solidFill>
                  <a:srgbClr val="0000FF"/>
                </a:solidFill>
                <a:highlight>
                  <a:srgbClr val="FFFFFE"/>
                </a:highlight>
                <a:latin typeface="Courier New"/>
                <a:ea typeface="Courier New"/>
                <a:cs typeface="Courier New"/>
                <a:sym typeface="Courier New"/>
              </a:rPr>
              <a:t>lambda</a:t>
            </a:r>
            <a:r>
              <a:rPr lang="en" sz="1050">
                <a:highlight>
                  <a:srgbClr val="FFFFFE"/>
                </a:highlight>
                <a:latin typeface="Courier New"/>
                <a:ea typeface="Courier New"/>
                <a:cs typeface="Courier New"/>
                <a:sym typeface="Courier New"/>
              </a:rPr>
              <a:t> x: </a:t>
            </a:r>
            <a:r>
              <a:rPr lang="en" sz="1050">
                <a:solidFill>
                  <a:srgbClr val="795E26"/>
                </a:solidFill>
                <a:highlight>
                  <a:srgbClr val="FFFFFE"/>
                </a:highlight>
                <a:latin typeface="Courier New"/>
                <a:ea typeface="Courier New"/>
                <a:cs typeface="Courier New"/>
                <a:sym typeface="Courier New"/>
              </a:rPr>
              <a:t>round</a:t>
            </a:r>
            <a:r>
              <a:rPr lang="en" sz="1050">
                <a:highlight>
                  <a:srgbClr val="FFFFFE"/>
                </a:highlight>
                <a:latin typeface="Courier New"/>
                <a:ea typeface="Courier New"/>
                <a:cs typeface="Courier New"/>
                <a:sym typeface="Courier New"/>
              </a:rPr>
              <a:t>(x/</a:t>
            </a:r>
            <a:r>
              <a:rPr lang="en" sz="1050">
                <a:solidFill>
                  <a:srgbClr val="09885A"/>
                </a:solidFill>
                <a:highlight>
                  <a:srgbClr val="FFFFFE"/>
                </a:highlight>
                <a:latin typeface="Courier New"/>
                <a:ea typeface="Courier New"/>
                <a:cs typeface="Courier New"/>
                <a:sym typeface="Courier New"/>
              </a:rPr>
              <a:t>365</a:t>
            </a:r>
            <a:r>
              <a:rPr lang="en" sz="1050">
                <a:highlight>
                  <a:srgbClr val="FFFFFE"/>
                </a:highlight>
                <a:latin typeface="Courier New"/>
                <a:ea typeface="Courier New"/>
                <a:cs typeface="Courier New"/>
                <a:sym typeface="Courier New"/>
              </a:rPr>
              <a:t>))</a:t>
            </a:r>
            <a:endParaRPr sz="1050">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a:p>
            <a:pPr marL="0" lvl="0" indent="0" algn="l" rtl="0">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 remove weight outliers using extreme ends of quantile</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 remove height outliers using extreme ends of quantile</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rgbClr val="008000"/>
                </a:solidFill>
                <a:highlight>
                  <a:srgbClr val="FFFFFE"/>
                </a:highlight>
                <a:latin typeface="Courier New"/>
                <a:ea typeface="Courier New"/>
                <a:cs typeface="Courier New"/>
                <a:sym typeface="Courier New"/>
              </a:rPr>
              <a:t>#removing datapoints where systolic blood pressure &lt; diatolic blood pressure</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highlight>
                <a:srgbClr val="FFFFF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20425" y="666225"/>
            <a:ext cx="50334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Cardiovascular Diseases</a:t>
            </a:r>
            <a:endParaRPr sz="4000"/>
          </a:p>
        </p:txBody>
      </p:sp>
      <p:sp>
        <p:nvSpPr>
          <p:cNvPr id="194" name="Google Shape;194;p26"/>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5" name="Google Shape;195;p26"/>
          <p:cNvPicPr preferRelativeResize="0"/>
          <p:nvPr/>
        </p:nvPicPr>
        <p:blipFill rotWithShape="1">
          <a:blip r:embed="rId3">
            <a:alphaModFix/>
          </a:blip>
          <a:srcRect l="-4318" b="11441"/>
          <a:stretch/>
        </p:blipFill>
        <p:spPr>
          <a:xfrm>
            <a:off x="-50400" y="1376676"/>
            <a:ext cx="9144002" cy="287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720425" y="651675"/>
            <a:ext cx="58905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Guidelines for Singapore</a:t>
            </a:r>
            <a:endParaRPr sz="4000"/>
          </a:p>
        </p:txBody>
      </p:sp>
      <p:sp>
        <p:nvSpPr>
          <p:cNvPr id="201" name="Google Shape;201;p27"/>
          <p:cNvSpPr txBox="1">
            <a:spLocks noGrp="1"/>
          </p:cNvSpPr>
          <p:nvPr>
            <p:ph type="subTitle" idx="1"/>
          </p:nvPr>
        </p:nvSpPr>
        <p:spPr>
          <a:xfrm>
            <a:off x="4487975" y="3782525"/>
            <a:ext cx="4312500" cy="7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https://www.myheart.org.sg/tools-resources/bmi-calculator/</a:t>
            </a:r>
            <a:endParaRPr/>
          </a:p>
          <a:p>
            <a:pPr marL="0" lvl="0" indent="0" algn="l" rtl="0">
              <a:spcBef>
                <a:spcPts val="0"/>
              </a:spcBef>
              <a:spcAft>
                <a:spcPts val="0"/>
              </a:spcAft>
              <a:buNone/>
            </a:pPr>
            <a:endParaRPr/>
          </a:p>
          <a:p>
            <a:pPr marL="0" lvl="0" indent="0" algn="l" rtl="0">
              <a:spcBef>
                <a:spcPts val="0"/>
              </a:spcBef>
              <a:spcAft>
                <a:spcPts val="0"/>
              </a:spcAft>
              <a:buNone/>
            </a:pPr>
            <a:r>
              <a:rPr lang="en"/>
              <a:t>Singapore Heart Foundation</a:t>
            </a:r>
            <a:endParaRPr/>
          </a:p>
        </p:txBody>
      </p:sp>
      <p:pic>
        <p:nvPicPr>
          <p:cNvPr id="202" name="Google Shape;202;p27"/>
          <p:cNvPicPr preferRelativeResize="0"/>
          <p:nvPr/>
        </p:nvPicPr>
        <p:blipFill rotWithShape="1">
          <a:blip r:embed="rId4">
            <a:alphaModFix/>
          </a:blip>
          <a:srcRect b="11621"/>
          <a:stretch/>
        </p:blipFill>
        <p:spPr>
          <a:xfrm>
            <a:off x="720425" y="1393549"/>
            <a:ext cx="3176774" cy="2942274"/>
          </a:xfrm>
          <a:prstGeom prst="rect">
            <a:avLst/>
          </a:prstGeom>
          <a:noFill/>
          <a:ln>
            <a:noFill/>
          </a:ln>
        </p:spPr>
      </p:pic>
      <p:pic>
        <p:nvPicPr>
          <p:cNvPr id="203" name="Google Shape;203;p27"/>
          <p:cNvPicPr preferRelativeResize="0"/>
          <p:nvPr/>
        </p:nvPicPr>
        <p:blipFill>
          <a:blip r:embed="rId5">
            <a:alphaModFix/>
          </a:blip>
          <a:stretch>
            <a:fillRect/>
          </a:stretch>
        </p:blipFill>
        <p:spPr>
          <a:xfrm>
            <a:off x="3972800" y="1826125"/>
            <a:ext cx="5066150" cy="1902775"/>
          </a:xfrm>
          <a:prstGeom prst="rect">
            <a:avLst/>
          </a:prstGeom>
          <a:noFill/>
          <a:ln>
            <a:noFill/>
          </a:ln>
        </p:spPr>
      </p:pic>
      <p:sp>
        <p:nvSpPr>
          <p:cNvPr id="204" name="Google Shape;204;p27"/>
          <p:cNvSpPr txBox="1">
            <a:spLocks noGrp="1"/>
          </p:cNvSpPr>
          <p:nvPr>
            <p:ph type="subTitle" idx="1"/>
          </p:nvPr>
        </p:nvSpPr>
        <p:spPr>
          <a:xfrm>
            <a:off x="720425" y="4623950"/>
            <a:ext cx="4312500" cy="7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Arial"/>
                <a:ea typeface="Arial"/>
                <a:cs typeface="Arial"/>
                <a:sym typeface="Arial"/>
              </a:rPr>
              <a:t>HealthHub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a:spLocks noGrp="1"/>
          </p:cNvSpPr>
          <p:nvPr>
            <p:ph type="pic" idx="2"/>
          </p:nvPr>
        </p:nvSpPr>
        <p:spPr>
          <a:xfrm flipH="1">
            <a:off x="5720273" y="552525"/>
            <a:ext cx="2710500" cy="4038600"/>
          </a:xfrm>
          <a:prstGeom prst="roundRect">
            <a:avLst>
              <a:gd name="adj" fmla="val 16667"/>
            </a:avLst>
          </a:prstGeom>
        </p:spPr>
      </p:sp>
      <p:sp>
        <p:nvSpPr>
          <p:cNvPr id="210" name="Google Shape;210;p28"/>
          <p:cNvSpPr txBox="1">
            <a:spLocks noGrp="1"/>
          </p:cNvSpPr>
          <p:nvPr>
            <p:ph type="title"/>
          </p:nvPr>
        </p:nvSpPr>
        <p:spPr>
          <a:xfrm>
            <a:off x="720425" y="651675"/>
            <a:ext cx="4703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Data Shape</a:t>
            </a:r>
            <a:endParaRPr sz="4000"/>
          </a:p>
        </p:txBody>
      </p:sp>
      <p:sp>
        <p:nvSpPr>
          <p:cNvPr id="211" name="Google Shape;211;p28"/>
          <p:cNvSpPr txBox="1">
            <a:spLocks noGrp="1"/>
          </p:cNvSpPr>
          <p:nvPr>
            <p:ph type="subTitle" idx="1"/>
          </p:nvPr>
        </p:nvSpPr>
        <p:spPr>
          <a:xfrm>
            <a:off x="720425" y="1486625"/>
            <a:ext cx="4312500" cy="31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2" name="Google Shape;212;p28"/>
          <p:cNvPicPr preferRelativeResize="0"/>
          <p:nvPr/>
        </p:nvPicPr>
        <p:blipFill>
          <a:blip r:embed="rId3">
            <a:alphaModFix/>
          </a:blip>
          <a:stretch>
            <a:fillRect/>
          </a:stretch>
        </p:blipFill>
        <p:spPr>
          <a:xfrm>
            <a:off x="927275" y="1387400"/>
            <a:ext cx="4947525" cy="3203725"/>
          </a:xfrm>
          <a:prstGeom prst="rect">
            <a:avLst/>
          </a:prstGeom>
          <a:noFill/>
          <a:ln>
            <a:noFill/>
          </a:ln>
        </p:spPr>
      </p:pic>
    </p:spTree>
  </p:cSld>
  <p:clrMapOvr>
    <a:masterClrMapping/>
  </p:clrMapOvr>
</p:sld>
</file>

<file path=ppt/theme/theme1.xml><?xml version="1.0" encoding="utf-8"?>
<a:theme xmlns:a="http://schemas.openxmlformats.org/drawingml/2006/main" name="Basic Template: Professional Medical Theme for Doctors by Slidesgo">
  <a:themeElements>
    <a:clrScheme name="Simple Light">
      <a:dk1>
        <a:srgbClr val="000000"/>
      </a:dk1>
      <a:lt1>
        <a:srgbClr val="FFFFFF"/>
      </a:lt1>
      <a:dk2>
        <a:srgbClr val="EBEBEB"/>
      </a:dk2>
      <a:lt2>
        <a:srgbClr val="C9C9C9"/>
      </a:lt2>
      <a:accent1>
        <a:srgbClr val="92E3A9"/>
      </a:accent1>
      <a:accent2>
        <a:srgbClr val="D9F7E1"/>
      </a:accent2>
      <a:accent3>
        <a:srgbClr val="7FB68F"/>
      </a:accent3>
      <a:accent4>
        <a:srgbClr val="666666"/>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1365</Words>
  <Application>Microsoft Office PowerPoint</Application>
  <PresentationFormat>On-screen Show (16:9)</PresentationFormat>
  <Paragraphs>156</Paragraphs>
  <Slides>32</Slides>
  <Notes>32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Staatliches</vt:lpstr>
      <vt:lpstr>Barlow Semi Condensed Light</vt:lpstr>
      <vt:lpstr>Barlow Semi Condensed</vt:lpstr>
      <vt:lpstr>Roboto</vt:lpstr>
      <vt:lpstr>Courier New</vt:lpstr>
      <vt:lpstr>Fjalla One</vt:lpstr>
      <vt:lpstr>Bebas Neue</vt:lpstr>
      <vt:lpstr>Nunito Light</vt:lpstr>
      <vt:lpstr>Basic Template: Professional Medical Theme for Doctors by Slidesgo</vt:lpstr>
      <vt:lpstr>Analysis of Factors Affecting Cardiovascular disease</vt:lpstr>
      <vt:lpstr>Table of contents</vt:lpstr>
      <vt:lpstr>Data Set Used: Cardiovascular Disease Prediction </vt:lpstr>
      <vt:lpstr>PowerPoint Presentation</vt:lpstr>
      <vt:lpstr>PowerPoint Presentation</vt:lpstr>
      <vt:lpstr>Data cleaning</vt:lpstr>
      <vt:lpstr>Cardiovascular Diseases</vt:lpstr>
      <vt:lpstr>Guidelines for Singapore</vt:lpstr>
      <vt:lpstr>Data Shape</vt:lpstr>
      <vt:lpstr>Data Shape</vt:lpstr>
      <vt:lpstr>NEW data shape</vt:lpstr>
      <vt:lpstr>Exploratory data analysis</vt:lpstr>
      <vt:lpstr>Histogram plots 2</vt:lpstr>
      <vt:lpstr>Histogram plots</vt:lpstr>
      <vt:lpstr>KDE plots</vt:lpstr>
      <vt:lpstr>Correlation matrix</vt:lpstr>
      <vt:lpstr>observations</vt:lpstr>
      <vt:lpstr>Conclusions </vt:lpstr>
      <vt:lpstr>Decision tree (blood pressure level)</vt:lpstr>
      <vt:lpstr>Diastolic blood pressure ap_lo</vt:lpstr>
      <vt:lpstr>PowerPoint Presentation</vt:lpstr>
      <vt:lpstr>PowerPoint Presentation</vt:lpstr>
      <vt:lpstr>PowerPoint Presentation</vt:lpstr>
      <vt:lpstr>Dummy classifier</vt:lpstr>
      <vt:lpstr>Random forest</vt:lpstr>
      <vt:lpstr>Classification report</vt:lpstr>
      <vt:lpstr>KNN K-Nearest Neighbours</vt:lpstr>
      <vt:lpstr>K-Nearest neighbour (knn)</vt:lpstr>
      <vt:lpstr>Roc &amp; precision-recall curve</vt:lpstr>
      <vt:lpstr>Evaluating in the real world context</vt:lpstr>
      <vt:lpstr>CONtributions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Factors Affecting Cardiovascular disease</dc:title>
  <cp:lastModifiedBy>Garry</cp:lastModifiedBy>
  <cp:revision>4</cp:revision>
  <dcterms:modified xsi:type="dcterms:W3CDTF">2022-11-11T14:39:25Z</dcterms:modified>
</cp:coreProperties>
</file>